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3"/>
  </p:notesMasterIdLst>
  <p:sldIdLst>
    <p:sldId id="256" r:id="rId2"/>
    <p:sldId id="279" r:id="rId3"/>
    <p:sldId id="326" r:id="rId4"/>
    <p:sldId id="263" r:id="rId5"/>
    <p:sldId id="261" r:id="rId6"/>
    <p:sldId id="280" r:id="rId7"/>
    <p:sldId id="327" r:id="rId8"/>
    <p:sldId id="324" r:id="rId9"/>
    <p:sldId id="325" r:id="rId10"/>
    <p:sldId id="328" r:id="rId11"/>
    <p:sldId id="282" r:id="rId12"/>
    <p:sldId id="296" r:id="rId13"/>
    <p:sldId id="297" r:id="rId14"/>
    <p:sldId id="298" r:id="rId15"/>
    <p:sldId id="299" r:id="rId16"/>
    <p:sldId id="294" r:id="rId17"/>
    <p:sldId id="329" r:id="rId18"/>
    <p:sldId id="300" r:id="rId19"/>
    <p:sldId id="291" r:id="rId20"/>
    <p:sldId id="292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23" r:id="rId38"/>
    <p:sldId id="319" r:id="rId39"/>
    <p:sldId id="320" r:id="rId40"/>
    <p:sldId id="321" r:id="rId41"/>
    <p:sldId id="322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56"/>
    <p:restoredTop sz="95794" autoAdjust="0"/>
  </p:normalViewPr>
  <p:slideViewPr>
    <p:cSldViewPr>
      <p:cViewPr varScale="1">
        <p:scale>
          <a:sx n="107" d="100"/>
          <a:sy n="107" d="100"/>
        </p:scale>
        <p:origin x="696" y="1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78E495-C6C2-1A48-B003-C6560D0CA83E}" type="datetimeFigureOut">
              <a:rPr lang="en-US" smtClean="0"/>
              <a:t>1/26/18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FF7F95-9EDC-3F49-992D-7CDF06FB5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2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called a UML class diagram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FF7F95-9EDC-3F49-992D-7CDF06FB52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643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require </a:t>
            </a:r>
            <a:r>
              <a:rPr lang="en-US" dirty="0" err="1" smtClean="0"/>
              <a:t>vs</a:t>
            </a:r>
            <a:r>
              <a:rPr lang="en-US" dirty="0" smtClean="0"/>
              <a:t> include</a:t>
            </a:r>
          </a:p>
          <a:p>
            <a:r>
              <a:rPr lang="en-US" dirty="0" smtClean="0"/>
              <a:t>the object will be deleted as soon as the script ends, even if you do not delete it</a:t>
            </a:r>
          </a:p>
          <a:p>
            <a:r>
              <a:rPr lang="en-US" dirty="0" smtClean="0"/>
              <a:t>Class</a:t>
            </a:r>
            <a:r>
              <a:rPr lang="en-US" baseline="0" dirty="0" smtClean="0"/>
              <a:t> names are not case sensitive, neither are function or method names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FF7F95-9EDC-3F49-992D-7CDF06FB52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064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FF7F95-9EDC-3F49-992D-7CDF06FB52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47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FF7F95-9EDC-3F49-992D-7CDF06FB52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08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FF7F95-9EDC-3F49-992D-7CDF06FB52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154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Abstraction:</a:t>
            </a:r>
            <a:r>
              <a:rPr lang="en-US" baseline="0" dirty="0" smtClean="0"/>
              <a:t>  </a:t>
            </a:r>
            <a:r>
              <a:rPr lang="en-US" dirty="0" smtClean="0"/>
              <a:t>Make</a:t>
            </a:r>
            <a:r>
              <a:rPr lang="en-US" baseline="0" dirty="0" smtClean="0"/>
              <a:t> a generic class that can interact with any database, then use inheritance to make a more specific class to talk to a MySQL Database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FF7F95-9EDC-3F49-992D-7CDF06FB52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53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FF7F95-9EDC-3F49-992D-7CDF06FB52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905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FF7F95-9EDC-3F49-992D-7CDF06FB52F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210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FF7F95-9EDC-3F49-992D-7CDF06FB52F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271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5BC92-46EB-4830-B155-D2AAF439A343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0ED2-1719-4B91-AB84-E5F06195AF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5BC92-46EB-4830-B155-D2AAF439A343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0ED2-1719-4B91-AB84-E5F06195AF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5BC92-46EB-4830-B155-D2AAF439A343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0ED2-1719-4B91-AB84-E5F06195AF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607B-A47E-422C-9BEF-122CCDB7C526}" type="datetime1">
              <a:rPr lang="en-US" smtClean="0"/>
              <a:pPr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5BC92-46EB-4830-B155-D2AAF439A343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0ED2-1719-4B91-AB84-E5F06195AF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5BC92-46EB-4830-B155-D2AAF439A343}" type="datetimeFigureOut">
              <a:rPr lang="en-US" smtClean="0"/>
              <a:t>1/26/18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0ED2-1719-4B91-AB84-E5F06195AF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5BC92-46EB-4830-B155-D2AAF439A343}" type="datetimeFigureOut">
              <a:rPr lang="en-US" smtClean="0"/>
              <a:t>1/26/18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0ED2-1719-4B91-AB84-E5F06195AF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5BC92-46EB-4830-B155-D2AAF439A343}" type="datetimeFigureOut">
              <a:rPr lang="en-US" smtClean="0"/>
              <a:t>1/26/18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0ED2-1719-4B91-AB84-E5F06195AF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5BC92-46EB-4830-B155-D2AAF439A343}" type="datetimeFigureOut">
              <a:rPr lang="en-US" smtClean="0"/>
              <a:t>1/26/18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0ED2-1719-4B91-AB84-E5F06195AF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5BC92-46EB-4830-B155-D2AAF439A343}" type="datetimeFigureOut">
              <a:rPr lang="en-US" smtClean="0"/>
              <a:t>1/26/18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0ED2-1719-4B91-AB84-E5F06195AFF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5BC92-46EB-4830-B155-D2AAF439A343}" type="datetimeFigureOut">
              <a:rPr lang="en-US" smtClean="0"/>
              <a:t>1/26/18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E860ED2-1719-4B91-AB84-E5F06195AFF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4E860ED2-1719-4B91-AB84-E5F06195AF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365BC92-46EB-4830-B155-D2AAF439A343}" type="datetimeFigureOut">
              <a:rPr lang="en-US" smtClean="0"/>
              <a:t>1/26/18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ear.php.net/manual/en/standards.php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 to OOP in PHP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IT 328</a:t>
            </a:r>
          </a:p>
          <a:p>
            <a:r>
              <a:rPr lang="en-US" b="1" dirty="0" smtClean="0"/>
              <a:t>Tina Ostrander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5871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5"/>
          <p:cNvSpPr txBox="1">
            <a:spLocks/>
          </p:cNvSpPr>
          <p:nvPr/>
        </p:nvSpPr>
        <p:spPr>
          <a:xfrm>
            <a:off x="889417" y="2209800"/>
            <a:ext cx="6425784" cy="387727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class 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Pet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private $_name;</a:t>
            </a: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private 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$_color;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function 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eat() 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{</a:t>
            </a: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	echo $this-&gt;_name . 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" is eating.";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}</a:t>
            </a: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$this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457200"/>
          </a:xfrm>
        </p:spPr>
        <p:txBody>
          <a:bodyPr/>
          <a:lstStyle/>
          <a:p>
            <a:r>
              <a:rPr lang="en-US" dirty="0" smtClean="0"/>
              <a:t>To access class attributes within the class, use </a:t>
            </a:r>
            <a:r>
              <a:rPr lang="en-US" b="1" dirty="0" smtClean="0"/>
              <a:t>$this</a:t>
            </a:r>
            <a:endParaRPr lang="en-US" b="1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114800" y="5163740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124200" y="5477470"/>
            <a:ext cx="2057400" cy="92333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Note that there's no "$" before the property name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57554"/>
      </p:ext>
    </p:extLst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Constructors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 initialize class variables</a:t>
            </a:r>
          </a:p>
          <a:p>
            <a:r>
              <a:rPr lang="en-US" dirty="0" smtClean="0"/>
              <a:t>Always defined with </a:t>
            </a:r>
            <a:r>
              <a:rPr lang="en-US" b="1" dirty="0" smtClean="0">
                <a:latin typeface="Courier New"/>
                <a:cs typeface="Courier New"/>
              </a:rPr>
              <a:t>__construct()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That's two underscores!</a:t>
            </a:r>
          </a:p>
          <a:p>
            <a:r>
              <a:rPr lang="en-US" dirty="0" smtClean="0"/>
              <a:t>A </a:t>
            </a:r>
            <a:r>
              <a:rPr lang="en-US" i="1" dirty="0" smtClean="0"/>
              <a:t>default </a:t>
            </a:r>
            <a:r>
              <a:rPr lang="en-US" dirty="0" smtClean="0"/>
              <a:t>constructor does not accept parameters</a:t>
            </a:r>
          </a:p>
          <a:p>
            <a:r>
              <a:rPr lang="en-US" dirty="0" smtClean="0"/>
              <a:t>A </a:t>
            </a:r>
            <a:r>
              <a:rPr lang="en-US" i="1" dirty="0" smtClean="0"/>
              <a:t>parameterized </a:t>
            </a:r>
            <a:r>
              <a:rPr lang="en-US" dirty="0" smtClean="0"/>
              <a:t>constructor accepts one or more parameters</a:t>
            </a:r>
          </a:p>
          <a:p>
            <a:r>
              <a:rPr lang="en-US" dirty="0" smtClean="0"/>
              <a:t>Note:  In PHP, method overloading is not allowed! You can only have one constructor</a:t>
            </a:r>
            <a:r>
              <a:rPr lang="is-IS" dirty="0" smtClean="0"/>
              <a:t>…</a:t>
            </a:r>
          </a:p>
          <a:p>
            <a:r>
              <a:rPr lang="is-IS" dirty="0" smtClean="0"/>
              <a:t>BUT, you can assign default values to your parameters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14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5"/>
          <p:cNvSpPr txBox="1">
            <a:spLocks/>
          </p:cNvSpPr>
          <p:nvPr/>
        </p:nvSpPr>
        <p:spPr>
          <a:xfrm>
            <a:off x="609600" y="1653064"/>
            <a:ext cx="6400800" cy="459073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class 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Pet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private $_name;</a:t>
            </a: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private 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$_color;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//Default constructor</a:t>
            </a: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function __construct() </a:t>
            </a: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{</a:t>
            </a: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	$this-&gt;_name = "unknown";</a:t>
            </a: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	$this-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&gt;_color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= "?";</a:t>
            </a: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}</a:t>
            </a: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is-IS" sz="2000" b="1" dirty="0">
                <a:latin typeface="Courier New" charset="0"/>
                <a:ea typeface="Courier New" charset="0"/>
                <a:cs typeface="Courier New" charset="0"/>
              </a:rPr>
              <a:t>…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Constructor</a:t>
            </a:r>
            <a:endParaRPr lang="en-US" dirty="0"/>
          </a:p>
        </p:txBody>
      </p:sp>
      <p:cxnSp>
        <p:nvCxnSpPr>
          <p:cNvPr id="6" name="Straight Arrow Connector 5"/>
          <p:cNvCxnSpPr>
            <a:stCxn id="10" idx="1"/>
          </p:cNvCxnSpPr>
          <p:nvPr/>
        </p:nvCxnSpPr>
        <p:spPr>
          <a:xfrm flipH="1" flipV="1">
            <a:off x="3810000" y="5389362"/>
            <a:ext cx="1524000" cy="4616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334000" y="5389358"/>
            <a:ext cx="2514600" cy="92333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Remember -- there's </a:t>
            </a:r>
            <a:r>
              <a:rPr lang="en-US" b="1" dirty="0" smtClean="0">
                <a:solidFill>
                  <a:schemeClr val="tx1"/>
                </a:solidFill>
              </a:rPr>
              <a:t>no "$" before the property names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53856" y="1316462"/>
            <a:ext cx="2514600" cy="147732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We can use </a:t>
            </a:r>
            <a:r>
              <a:rPr lang="en-US" dirty="0" err="1" smtClean="0"/>
              <a:t>print_r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 err="1" smtClean="0"/>
              <a:t>myPets.php</a:t>
            </a:r>
            <a:r>
              <a:rPr lang="en-US" dirty="0" smtClean="0"/>
              <a:t> to see </a:t>
            </a:r>
            <a:br>
              <a:rPr lang="en-US" dirty="0" smtClean="0"/>
            </a:br>
            <a:r>
              <a:rPr lang="en-US" dirty="0" smtClean="0"/>
              <a:t>the property values:</a:t>
            </a:r>
          </a:p>
          <a:p>
            <a:endParaRPr lang="en-US" dirty="0"/>
          </a:p>
          <a:p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print_r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($pet1);</a:t>
            </a:r>
          </a:p>
        </p:txBody>
      </p:sp>
    </p:spTree>
    <p:extLst>
      <p:ext uri="{BB962C8B-B14F-4D97-AF65-F5344CB8AC3E}">
        <p14:creationId xmlns:p14="http://schemas.microsoft.com/office/powerpoint/2010/main" val="89778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5"/>
          <p:cNvSpPr txBox="1">
            <a:spLocks/>
          </p:cNvSpPr>
          <p:nvPr/>
        </p:nvSpPr>
        <p:spPr>
          <a:xfrm>
            <a:off x="533400" y="1981200"/>
            <a:ext cx="7086600" cy="45720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class 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Pet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private $_name;</a:t>
            </a: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private 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$_color;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//Parameterized constructor</a:t>
            </a: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function __construct($name, 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$color) 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{</a:t>
            </a: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	$this-&gt;_name = $name;</a:t>
            </a: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	$this-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&gt;_color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$color;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}</a:t>
            </a: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is-IS" sz="2000" b="1" dirty="0">
                <a:latin typeface="Courier New" charset="0"/>
                <a:ea typeface="Courier New" charset="0"/>
                <a:cs typeface="Courier New" charset="0"/>
              </a:rPr>
              <a:t>…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Parameterized Constructor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876800" y="1600200"/>
            <a:ext cx="3733800" cy="147732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my-</a:t>
            </a:r>
            <a:r>
              <a:rPr lang="en-US" dirty="0" err="1" smtClean="0"/>
              <a:t>pets.php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/>
              <a:t>//Create an object    </a:t>
            </a:r>
            <a:endParaRPr lang="en-US" dirty="0" smtClean="0"/>
          </a:p>
          <a:p>
            <a:r>
              <a:rPr lang="en-US" dirty="0" smtClean="0"/>
              <a:t>$</a:t>
            </a:r>
            <a:r>
              <a:rPr lang="en-US" dirty="0"/>
              <a:t>pet1 = new Pet("</a:t>
            </a:r>
            <a:r>
              <a:rPr lang="en-US" dirty="0" smtClean="0"/>
              <a:t>Daffy Duck", "M");</a:t>
            </a:r>
            <a:endParaRPr lang="en-US" dirty="0"/>
          </a:p>
          <a:p>
            <a:r>
              <a:rPr lang="en-US" dirty="0" err="1" smtClean="0"/>
              <a:t>print_r</a:t>
            </a:r>
            <a:r>
              <a:rPr lang="en-US" dirty="0" smtClean="0"/>
              <a:t>($pet1);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10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5"/>
          <p:cNvSpPr txBox="1">
            <a:spLocks/>
          </p:cNvSpPr>
          <p:nvPr/>
        </p:nvSpPr>
        <p:spPr>
          <a:xfrm>
            <a:off x="609600" y="1676400"/>
            <a:ext cx="7162800" cy="48006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class 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Pet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private $_name;</a:t>
            </a: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private 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$_color;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//Parameterized constructor</a:t>
            </a: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function __construct( $name = "unknown", </a:t>
            </a:r>
            <a:br>
              <a:rPr lang="en-US" sz="20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$color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= "?") </a:t>
            </a: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{</a:t>
            </a: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		$this-&gt;_name = $name;</a:t>
            </a: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		$this-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&gt;_color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$color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}</a:t>
            </a: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Values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76800" y="383738"/>
            <a:ext cx="3657600" cy="258532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my-</a:t>
            </a:r>
            <a:r>
              <a:rPr lang="en-US" dirty="0" err="1" smtClean="0"/>
              <a:t>pets.php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/>
              <a:t>//Create </a:t>
            </a:r>
            <a:r>
              <a:rPr lang="en-US" dirty="0" smtClean="0"/>
              <a:t>a "default" </a:t>
            </a:r>
            <a:r>
              <a:rPr lang="en-US" dirty="0"/>
              <a:t>object    </a:t>
            </a:r>
            <a:endParaRPr lang="en-US" dirty="0" smtClean="0"/>
          </a:p>
          <a:p>
            <a:r>
              <a:rPr lang="en-US" dirty="0" smtClean="0"/>
              <a:t>$pet2 </a:t>
            </a:r>
            <a:r>
              <a:rPr lang="en-US" dirty="0"/>
              <a:t>= new Pet</a:t>
            </a:r>
            <a:r>
              <a:rPr lang="en-US" dirty="0" smtClean="0"/>
              <a:t>();</a:t>
            </a:r>
            <a:endParaRPr lang="en-US" dirty="0"/>
          </a:p>
          <a:p>
            <a:r>
              <a:rPr lang="en-US" dirty="0" err="1" smtClean="0"/>
              <a:t>print_r</a:t>
            </a:r>
            <a:r>
              <a:rPr lang="en-US" dirty="0" smtClean="0"/>
              <a:t>($pet2);</a:t>
            </a:r>
          </a:p>
          <a:p>
            <a:endParaRPr lang="en-US" dirty="0" smtClean="0"/>
          </a:p>
          <a:p>
            <a:r>
              <a:rPr lang="en-US" dirty="0" smtClean="0"/>
              <a:t>//Create an object with just a name</a:t>
            </a:r>
            <a:endParaRPr lang="en-US" dirty="0"/>
          </a:p>
          <a:p>
            <a:r>
              <a:rPr lang="en-US" dirty="0" smtClean="0"/>
              <a:t>$pet3 = new Pet("</a:t>
            </a:r>
            <a:r>
              <a:rPr lang="en-US" dirty="0" err="1" smtClean="0"/>
              <a:t>Fifi</a:t>
            </a:r>
            <a:r>
              <a:rPr lang="en-US" dirty="0" smtClean="0"/>
              <a:t>");</a:t>
            </a:r>
          </a:p>
          <a:p>
            <a:r>
              <a:rPr lang="en-US" dirty="0" err="1" smtClean="0"/>
              <a:t>print_r</a:t>
            </a:r>
            <a:r>
              <a:rPr lang="en-US" dirty="0" smtClean="0"/>
              <a:t>($pet3);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92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Setters and Getters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Getters (accessors) retrieve the values of private variables</a:t>
            </a:r>
          </a:p>
          <a:p>
            <a:r>
              <a:rPr lang="en-US" dirty="0" smtClean="0"/>
              <a:t>Setters </a:t>
            </a:r>
            <a:r>
              <a:rPr lang="en-US" dirty="0"/>
              <a:t>(</a:t>
            </a:r>
            <a:r>
              <a:rPr lang="en-US" dirty="0" err="1" smtClean="0"/>
              <a:t>mutators</a:t>
            </a:r>
            <a:r>
              <a:rPr lang="en-US" dirty="0" smtClean="0"/>
              <a:t>) can change the values of private variables</a:t>
            </a:r>
          </a:p>
          <a:p>
            <a:r>
              <a:rPr lang="en-US" dirty="0" smtClean="0"/>
              <a:t>PHP "magic" setters and getters (__set and __get) </a:t>
            </a:r>
            <a:r>
              <a:rPr lang="en-US" dirty="0" smtClean="0"/>
              <a:t>should </a:t>
            </a:r>
            <a:r>
              <a:rPr lang="en-US" i="1" dirty="0" smtClean="0"/>
              <a:t>not</a:t>
            </a:r>
            <a:r>
              <a:rPr lang="en-US" dirty="0" smtClean="0"/>
              <a:t> be used</a:t>
            </a:r>
          </a:p>
          <a:p>
            <a:pPr lvl="1"/>
            <a:r>
              <a:rPr lang="en-US" dirty="0" smtClean="0"/>
              <a:t>Slower</a:t>
            </a:r>
          </a:p>
          <a:p>
            <a:pPr lvl="1"/>
            <a:r>
              <a:rPr lang="en-US" dirty="0" smtClean="0"/>
              <a:t>APIs are unclear</a:t>
            </a:r>
          </a:p>
          <a:p>
            <a:pPr lvl="1"/>
            <a:r>
              <a:rPr lang="en-US" dirty="0" smtClean="0"/>
              <a:t>Too generic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4912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 txBox="1">
            <a:spLocks/>
          </p:cNvSpPr>
          <p:nvPr/>
        </p:nvSpPr>
        <p:spPr>
          <a:xfrm>
            <a:off x="493426" y="1066800"/>
            <a:ext cx="4535774" cy="55933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>
              <a:buFont typeface="Arial" pitchFamily="34" charset="0"/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class Pet</a:t>
            </a:r>
          </a:p>
          <a:p>
            <a:pPr marL="68263" indent="0">
              <a:buFont typeface="Arial" pitchFamily="34" charset="0"/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pPr marL="68263" indent="0">
              <a:buFont typeface="Arial" pitchFamily="34" charset="0"/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	private $_name;</a:t>
            </a:r>
          </a:p>
          <a:p>
            <a:pPr marL="68263" indent="0">
              <a:buFont typeface="Arial" pitchFamily="34" charset="0"/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is-IS" sz="2000" b="1" dirty="0" smtClean="0">
                <a:latin typeface="Courier New" charset="0"/>
                <a:ea typeface="Courier New" charset="0"/>
                <a:cs typeface="Courier New" charset="0"/>
              </a:rPr>
              <a:t>…</a:t>
            </a:r>
            <a:endParaRPr lang="en-US" sz="20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68263" indent="0">
              <a:buFont typeface="Arial" pitchFamily="34" charset="0"/>
              <a:buNone/>
              <a:tabLst>
                <a:tab pos="442913" algn="l"/>
                <a:tab pos="900113" algn="l"/>
                <a:tab pos="1357313" algn="l"/>
              </a:tabLst>
            </a:pPr>
            <a:endParaRPr lang="en-US" sz="20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function </a:t>
            </a:r>
            <a:r>
              <a:rPr lang="en-US" sz="2000" b="1" dirty="0" err="1" smtClean="0">
                <a:latin typeface="Courier New" charset="0"/>
                <a:ea typeface="Courier New" charset="0"/>
                <a:cs typeface="Courier New" charset="0"/>
              </a:rPr>
              <a:t>getName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() </a:t>
            </a: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return $this-&gt;_name;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	function </a:t>
            </a:r>
            <a:r>
              <a:rPr lang="en-US" sz="2000" b="1" dirty="0" err="1" smtClean="0">
                <a:latin typeface="Courier New" charset="0"/>
                <a:ea typeface="Courier New" charset="0"/>
                <a:cs typeface="Courier New" charset="0"/>
              </a:rPr>
              <a:t>setName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($name)</a:t>
            </a: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	$this-&gt;_name = $name;</a:t>
            </a: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68263" indent="0">
              <a:buFont typeface="Arial" pitchFamily="34" charset="0"/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38800" y="3659299"/>
            <a:ext cx="2569564" cy="300082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242729"/>
                </a:solidFill>
                <a:latin typeface="Arial" charset="0"/>
              </a:rPr>
              <a:t>Class methods may be defined as </a:t>
            </a:r>
            <a:r>
              <a:rPr lang="en-US" i="1" dirty="0">
                <a:solidFill>
                  <a:srgbClr val="242729"/>
                </a:solidFill>
                <a:latin typeface="Arial" charset="0"/>
              </a:rPr>
              <a:t>public</a:t>
            </a:r>
            <a:r>
              <a:rPr lang="en-US" dirty="0">
                <a:solidFill>
                  <a:srgbClr val="242729"/>
                </a:solidFill>
                <a:latin typeface="Arial" charset="0"/>
              </a:rPr>
              <a:t>, </a:t>
            </a:r>
            <a:r>
              <a:rPr lang="en-US" i="1" dirty="0">
                <a:solidFill>
                  <a:srgbClr val="242729"/>
                </a:solidFill>
                <a:latin typeface="Arial" charset="0"/>
              </a:rPr>
              <a:t>private</a:t>
            </a:r>
            <a:r>
              <a:rPr lang="en-US" dirty="0">
                <a:solidFill>
                  <a:srgbClr val="242729"/>
                </a:solidFill>
                <a:latin typeface="Arial" charset="0"/>
              </a:rPr>
              <a:t>, or </a:t>
            </a:r>
            <a:r>
              <a:rPr lang="en-US" i="1" dirty="0">
                <a:solidFill>
                  <a:srgbClr val="242729"/>
                </a:solidFill>
                <a:latin typeface="Arial" charset="0"/>
              </a:rPr>
              <a:t>protected</a:t>
            </a:r>
            <a:r>
              <a:rPr lang="en-US" dirty="0">
                <a:solidFill>
                  <a:srgbClr val="242729"/>
                </a:solidFill>
                <a:latin typeface="Arial" charset="0"/>
              </a:rPr>
              <a:t>. Methods declared without any explicit visibility keyword are defined as </a:t>
            </a:r>
            <a:r>
              <a:rPr lang="en-US" b="1" i="1" dirty="0">
                <a:solidFill>
                  <a:srgbClr val="242729"/>
                </a:solidFill>
                <a:latin typeface="Arial" charset="0"/>
              </a:rPr>
              <a:t>public</a:t>
            </a:r>
            <a:r>
              <a:rPr lang="en-US" dirty="0">
                <a:solidFill>
                  <a:srgbClr val="242729"/>
                </a:solidFill>
                <a:latin typeface="Arial" charset="0"/>
              </a:rPr>
              <a:t>.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810000" y="304800"/>
            <a:ext cx="4398364" cy="2514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68263" inden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tabLst>
                <a:tab pos="442913" algn="l"/>
                <a:tab pos="900113" algn="l"/>
                <a:tab pos="1357313" algn="l"/>
              </a:tabLst>
              <a:defRPr sz="2000" b="1">
                <a:latin typeface="Courier New" charset="0"/>
                <a:ea typeface="Courier New" charset="0"/>
                <a:cs typeface="Courier New" charset="0"/>
              </a:defRPr>
            </a:lvl1pPr>
            <a:lvl2pPr marL="64008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/>
            </a:lvl2pPr>
            <a:lvl3pPr marL="1005840" indent="-228600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</a:lvl3pPr>
            <a:lvl4pPr marL="1280160" indent="-228600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/>
            </a:lvl4pPr>
            <a:lvl5pPr marL="1554480" indent="-228600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baseline="0"/>
            </a:lvl5pPr>
            <a:lvl6pPr marL="173736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baseline="0"/>
            </a:lvl6pPr>
            <a:lvl7pPr marL="1920240" indent="-18288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/>
            </a:lvl7pPr>
            <a:lvl8pPr marL="2103120" indent="-182880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/>
            </a:lvl8pPr>
            <a:lvl9pPr marL="2286000" indent="-182880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/>
            </a:lvl9pPr>
          </a:lstStyle>
          <a:p>
            <a:r>
              <a:rPr lang="en-US" dirty="0" smtClean="0"/>
              <a:t>my-</a:t>
            </a:r>
            <a:r>
              <a:rPr lang="en-US" dirty="0" err="1" smtClean="0"/>
              <a:t>pets.php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&lt;?</a:t>
            </a:r>
            <a:r>
              <a:rPr lang="en-US" dirty="0" err="1" smtClean="0"/>
              <a:t>php</a:t>
            </a:r>
            <a:endParaRPr lang="en-US" dirty="0" smtClean="0"/>
          </a:p>
          <a:p>
            <a:r>
              <a:rPr lang="en-US" dirty="0" smtClean="0"/>
              <a:t>	</a:t>
            </a:r>
            <a:r>
              <a:rPr lang="en-US" dirty="0"/>
              <a:t>$pet2 = new Pet();    </a:t>
            </a:r>
            <a:r>
              <a:rPr lang="en-US" dirty="0" smtClean="0"/>
              <a:t>	$</a:t>
            </a:r>
            <a:r>
              <a:rPr lang="en-US" dirty="0"/>
              <a:t>pet2-&gt;</a:t>
            </a:r>
            <a:r>
              <a:rPr lang="en-US" dirty="0" err="1"/>
              <a:t>setName</a:t>
            </a:r>
            <a:r>
              <a:rPr lang="en-US" dirty="0"/>
              <a:t>("Fido");    </a:t>
            </a:r>
            <a:r>
              <a:rPr lang="en-US" dirty="0" smtClean="0"/>
              <a:t>	echo </a:t>
            </a:r>
            <a:r>
              <a:rPr lang="en-US" dirty="0"/>
              <a:t>$pet2-&gt;</a:t>
            </a:r>
            <a:r>
              <a:rPr lang="en-US" dirty="0" err="1"/>
              <a:t>getName</a:t>
            </a:r>
            <a:r>
              <a:rPr lang="en-US" dirty="0"/>
              <a:t>();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0491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setters and getters for color to your Pet class</a:t>
            </a:r>
          </a:p>
          <a:p>
            <a:r>
              <a:rPr lang="en-US" dirty="0" smtClean="0"/>
              <a:t>Test your methods in </a:t>
            </a:r>
            <a:r>
              <a:rPr lang="en-US" dirty="0" err="1" smtClean="0"/>
              <a:t>myPets.php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2812473"/>
            <a:ext cx="5562600" cy="404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9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PEAR Coding Standards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Indent 4 spaces, no tabs</a:t>
            </a:r>
          </a:p>
          <a:p>
            <a:r>
              <a:rPr lang="en-US" dirty="0" smtClean="0"/>
              <a:t>Line length, max 80 characters</a:t>
            </a:r>
          </a:p>
          <a:p>
            <a:r>
              <a:rPr lang="en-US" dirty="0" smtClean="0"/>
              <a:t>Next line open curly brace for functions and classes</a:t>
            </a:r>
          </a:p>
          <a:p>
            <a:r>
              <a:rPr lang="en-US" dirty="0" smtClean="0"/>
              <a:t>Naming conventions</a:t>
            </a:r>
          </a:p>
          <a:p>
            <a:pPr lvl="1"/>
            <a:r>
              <a:rPr lang="en-US" dirty="0" smtClean="0"/>
              <a:t>Class names begin with uppercase letter</a:t>
            </a:r>
          </a:p>
          <a:p>
            <a:pPr lvl="1"/>
            <a:r>
              <a:rPr lang="en-US" dirty="0" smtClean="0"/>
              <a:t>Private members (variables and functions) are preceded with an underscore</a:t>
            </a:r>
          </a:p>
          <a:p>
            <a:pPr lvl="1"/>
            <a:r>
              <a:rPr lang="en-US" dirty="0" smtClean="0"/>
              <a:t>Constants are all upper case</a:t>
            </a:r>
          </a:p>
          <a:p>
            <a:r>
              <a:rPr lang="en-US" dirty="0" smtClean="0"/>
              <a:t>Add </a:t>
            </a:r>
            <a:r>
              <a:rPr lang="en-US" dirty="0" err="1" smtClean="0"/>
              <a:t>PHPDoc</a:t>
            </a:r>
            <a:r>
              <a:rPr lang="en-US" dirty="0" smtClean="0"/>
              <a:t> to each class and function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71600" y="5486400"/>
            <a:ext cx="5410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For the full documentation, see</a:t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pear.php.net/manual/en/standards.php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73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PHPDoc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phpDoc</a:t>
            </a:r>
            <a:r>
              <a:rPr lang="en-US" dirty="0" smtClean="0"/>
              <a:t> is used to create formal documentation</a:t>
            </a:r>
          </a:p>
          <a:p>
            <a:r>
              <a:rPr lang="en-US" dirty="0" smtClean="0"/>
              <a:t>Place a </a:t>
            </a:r>
            <a:r>
              <a:rPr lang="en-US" i="1" dirty="0" err="1" smtClean="0"/>
              <a:t>docblock</a:t>
            </a:r>
            <a:r>
              <a:rPr lang="en-US" i="1" dirty="0" smtClean="0"/>
              <a:t> </a:t>
            </a:r>
            <a:r>
              <a:rPr lang="en-US" dirty="0" smtClean="0"/>
              <a:t>before class and method definitions</a:t>
            </a:r>
          </a:p>
          <a:p>
            <a:r>
              <a:rPr lang="en-US" i="1" dirty="0" err="1" smtClean="0"/>
              <a:t>docblock</a:t>
            </a:r>
            <a:r>
              <a:rPr lang="en-US" i="1" dirty="0" smtClean="0"/>
              <a:t> </a:t>
            </a:r>
            <a:r>
              <a:rPr lang="en-US" dirty="0" smtClean="0"/>
              <a:t>syntax:</a:t>
            </a:r>
            <a:endParaRPr lang="en-US" i="1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52600" y="3429000"/>
            <a:ext cx="4648200" cy="230832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latin typeface="Courier New"/>
                <a:cs typeface="Courier New"/>
              </a:rPr>
              <a:t>/**</a:t>
            </a:r>
          </a:p>
          <a:p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smtClean="0">
                <a:latin typeface="Courier New"/>
                <a:cs typeface="Courier New"/>
              </a:rPr>
              <a:t>*</a:t>
            </a:r>
            <a:endParaRPr lang="en-US" b="1" dirty="0">
              <a:latin typeface="Courier New"/>
              <a:cs typeface="Courier New"/>
            </a:endParaRPr>
          </a:p>
          <a:p>
            <a:r>
              <a:rPr lang="en-US" b="1" dirty="0" smtClean="0">
                <a:latin typeface="Courier New"/>
                <a:cs typeface="Courier New"/>
              </a:rPr>
              <a:t> * Short description</a:t>
            </a:r>
          </a:p>
          <a:p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b="1" dirty="0">
                <a:latin typeface="Courier New"/>
                <a:cs typeface="Courier New"/>
              </a:rPr>
              <a:t>* </a:t>
            </a:r>
            <a:endParaRPr lang="en-US" b="1" dirty="0" smtClean="0">
              <a:latin typeface="Courier New"/>
              <a:cs typeface="Courier New"/>
            </a:endParaRPr>
          </a:p>
          <a:p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smtClean="0">
                <a:latin typeface="Courier New"/>
                <a:cs typeface="Courier New"/>
              </a:rPr>
              <a:t>* Long description</a:t>
            </a:r>
          </a:p>
          <a:p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smtClean="0">
                <a:latin typeface="Courier New"/>
                <a:cs typeface="Courier New"/>
              </a:rPr>
              <a:t>*</a:t>
            </a:r>
          </a:p>
          <a:p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smtClean="0">
                <a:latin typeface="Courier New"/>
                <a:cs typeface="Courier New"/>
              </a:rPr>
              <a:t>* Tags</a:t>
            </a:r>
            <a:endParaRPr lang="en-US" b="1" dirty="0">
              <a:latin typeface="Courier New"/>
              <a:cs typeface="Courier New"/>
            </a:endParaRPr>
          </a:p>
          <a:p>
            <a:r>
              <a:rPr lang="en-US" b="1" dirty="0">
                <a:latin typeface="Courier New"/>
                <a:cs typeface="Courier New"/>
              </a:rPr>
              <a:t> */</a:t>
            </a:r>
          </a:p>
        </p:txBody>
      </p:sp>
    </p:spTree>
    <p:extLst>
      <p:ext uri="{BB962C8B-B14F-4D97-AF65-F5344CB8AC3E}">
        <p14:creationId xmlns:p14="http://schemas.microsoft.com/office/powerpoint/2010/main" val="228136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21975" r="17873"/>
          <a:stretch/>
        </p:blipFill>
        <p:spPr>
          <a:xfrm>
            <a:off x="5943600" y="0"/>
            <a:ext cx="2514600" cy="3317724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a Class</a:t>
            </a:r>
            <a:endParaRPr lang="en-US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76200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400" dirty="0"/>
              <a:t>A </a:t>
            </a:r>
            <a:r>
              <a:rPr lang="en-US" sz="2400" i="1" dirty="0"/>
              <a:t>class </a:t>
            </a:r>
            <a:r>
              <a:rPr lang="en-US" sz="2400" dirty="0"/>
              <a:t>is a generalized definition of a thing</a:t>
            </a:r>
          </a:p>
          <a:p>
            <a:pPr marL="114300" indent="0">
              <a:buNone/>
            </a:pPr>
            <a:r>
              <a:rPr lang="en-US" sz="2400" dirty="0" smtClean="0"/>
              <a:t>A class defines:</a:t>
            </a:r>
          </a:p>
          <a:p>
            <a:pPr lvl="1"/>
            <a:r>
              <a:rPr lang="en-US" sz="2400" dirty="0" smtClean="0"/>
              <a:t>Data:  what information must be stored</a:t>
            </a:r>
          </a:p>
          <a:p>
            <a:pPr lvl="1"/>
            <a:r>
              <a:rPr lang="en-US" sz="2400" dirty="0" smtClean="0"/>
              <a:t>Functionality:  What actions are possible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2352246" y="3617655"/>
            <a:ext cx="3048000" cy="25545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 smtClean="0"/>
              <a:t>Pet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			</a:t>
            </a:r>
          </a:p>
          <a:p>
            <a:r>
              <a:rPr lang="en-US" sz="2000" dirty="0" smtClean="0"/>
              <a:t>name</a:t>
            </a:r>
          </a:p>
          <a:p>
            <a:r>
              <a:rPr lang="en-US" sz="2000" dirty="0" smtClean="0"/>
              <a:t>color	</a:t>
            </a:r>
            <a:br>
              <a:rPr lang="en-US" sz="2000" dirty="0" smtClean="0"/>
            </a:br>
            <a:r>
              <a:rPr lang="en-US" sz="2000" dirty="0" smtClean="0"/>
              <a:t>		</a:t>
            </a:r>
          </a:p>
          <a:p>
            <a:r>
              <a:rPr lang="en-US" sz="2000" dirty="0" smtClean="0"/>
              <a:t>talk()</a:t>
            </a:r>
          </a:p>
          <a:p>
            <a:r>
              <a:rPr lang="en-US" sz="2000" dirty="0" smtClean="0"/>
              <a:t>eat()</a:t>
            </a:r>
          </a:p>
          <a:p>
            <a:r>
              <a:rPr lang="en-US" sz="2000" dirty="0" smtClean="0"/>
              <a:t>sleep()</a:t>
            </a:r>
            <a:endParaRPr lang="en-US" sz="2000" dirty="0"/>
          </a:p>
        </p:txBody>
      </p:sp>
      <p:sp>
        <p:nvSpPr>
          <p:cNvPr id="3" name="Right Brace 2"/>
          <p:cNvSpPr/>
          <p:nvPr/>
        </p:nvSpPr>
        <p:spPr>
          <a:xfrm>
            <a:off x="5439938" y="4151056"/>
            <a:ext cx="304800" cy="914400"/>
          </a:xfrm>
          <a:prstGeom prst="rightBrac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/>
          <p:cNvSpPr/>
          <p:nvPr/>
        </p:nvSpPr>
        <p:spPr>
          <a:xfrm>
            <a:off x="5439938" y="5140415"/>
            <a:ext cx="304800" cy="991840"/>
          </a:xfrm>
          <a:prstGeom prst="rightBrac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820938" y="4151055"/>
            <a:ext cx="18264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data</a:t>
            </a:r>
            <a:br>
              <a:rPr lang="en-US" sz="2800" dirty="0" smtClean="0">
                <a:solidFill>
                  <a:srgbClr val="0000FF"/>
                </a:solidFill>
              </a:rPr>
            </a:br>
            <a:r>
              <a:rPr lang="en-US" sz="2800" dirty="0" smtClean="0">
                <a:solidFill>
                  <a:srgbClr val="0000FF"/>
                </a:solidFill>
              </a:rPr>
              <a:t>(attributes)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20938" y="5178148"/>
            <a:ext cx="20313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functionality</a:t>
            </a:r>
            <a:br>
              <a:rPr lang="en-US" sz="2800" dirty="0" smtClean="0">
                <a:solidFill>
                  <a:srgbClr val="0000FF"/>
                </a:solidFill>
              </a:rPr>
            </a:br>
            <a:r>
              <a:rPr lang="en-US" sz="2800" dirty="0" smtClean="0">
                <a:solidFill>
                  <a:srgbClr val="0000FF"/>
                </a:solidFill>
              </a:rPr>
              <a:t>(methods)</a:t>
            </a:r>
            <a:endParaRPr lang="en-US" sz="2800" dirty="0">
              <a:solidFill>
                <a:srgbClr val="0000FF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352246" y="4134381"/>
            <a:ext cx="3048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352246" y="5065455"/>
            <a:ext cx="3048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Left Brace 11"/>
          <p:cNvSpPr/>
          <p:nvPr/>
        </p:nvSpPr>
        <p:spPr>
          <a:xfrm>
            <a:off x="2010938" y="4151055"/>
            <a:ext cx="192571" cy="2021145"/>
          </a:xfrm>
          <a:prstGeom prst="leftBrac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81000" y="4608255"/>
            <a:ext cx="15699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 smtClean="0">
                <a:solidFill>
                  <a:srgbClr val="0000FF"/>
                </a:solidFill>
              </a:rPr>
              <a:t>class</a:t>
            </a:r>
            <a:br>
              <a:rPr lang="en-US" sz="2800" dirty="0" smtClean="0">
                <a:solidFill>
                  <a:srgbClr val="0000FF"/>
                </a:solidFill>
              </a:rPr>
            </a:br>
            <a:r>
              <a:rPr lang="en-US" sz="2800" dirty="0" smtClean="0">
                <a:solidFill>
                  <a:srgbClr val="0000FF"/>
                </a:solidFill>
              </a:rPr>
              <a:t>members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717023"/>
      </p:ext>
    </p:extLst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  <p:bldP spid="4" grpId="0"/>
      <p:bldP spid="8" grpId="0"/>
      <p:bldP spid="12" grpId="0" animBg="1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8600" y="258425"/>
            <a:ext cx="8042223" cy="63709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700" b="1" dirty="0">
                <a:latin typeface="Courier New"/>
                <a:cs typeface="Courier New"/>
              </a:rPr>
              <a:t>&lt;?</a:t>
            </a:r>
            <a:r>
              <a:rPr lang="en-US" sz="1700" b="1" dirty="0" err="1" smtClean="0">
                <a:latin typeface="Courier New"/>
                <a:cs typeface="Courier New"/>
              </a:rPr>
              <a:t>php</a:t>
            </a:r>
            <a:endParaRPr lang="en-US" sz="1700" b="1" dirty="0" smtClean="0">
              <a:latin typeface="Courier New"/>
              <a:cs typeface="Courier New"/>
            </a:endParaRPr>
          </a:p>
          <a:p>
            <a:endParaRPr lang="en-US" sz="1700" b="1" dirty="0">
              <a:latin typeface="Courier New"/>
              <a:cs typeface="Courier New"/>
            </a:endParaRPr>
          </a:p>
          <a:p>
            <a:r>
              <a:rPr lang="en-US" sz="1700" b="1" dirty="0">
                <a:latin typeface="Courier New"/>
                <a:cs typeface="Courier New"/>
              </a:rPr>
              <a:t>/**</a:t>
            </a:r>
          </a:p>
          <a:p>
            <a:r>
              <a:rPr lang="en-US" sz="1700" b="1" dirty="0">
                <a:latin typeface="Courier New"/>
                <a:cs typeface="Courier New"/>
              </a:rPr>
              <a:t> * The </a:t>
            </a:r>
            <a:r>
              <a:rPr lang="en-US" sz="1700" b="1" dirty="0" smtClean="0">
                <a:latin typeface="Courier New"/>
                <a:cs typeface="Courier New"/>
              </a:rPr>
              <a:t>Pet class represents a pet in a pet store.</a:t>
            </a:r>
            <a:endParaRPr lang="en-US" sz="1700" b="1" dirty="0">
              <a:latin typeface="Courier New"/>
              <a:cs typeface="Courier New"/>
            </a:endParaRPr>
          </a:p>
          <a:p>
            <a:r>
              <a:rPr lang="en-US" sz="1700" b="1" dirty="0">
                <a:latin typeface="Courier New"/>
                <a:cs typeface="Courier New"/>
              </a:rPr>
              <a:t> *</a:t>
            </a:r>
          </a:p>
          <a:p>
            <a:r>
              <a:rPr lang="en-US" sz="1700" b="1" dirty="0">
                <a:latin typeface="Courier New"/>
                <a:cs typeface="Courier New"/>
              </a:rPr>
              <a:t> * The </a:t>
            </a:r>
            <a:r>
              <a:rPr lang="en-US" sz="1700" b="1" dirty="0" smtClean="0">
                <a:latin typeface="Courier New"/>
                <a:cs typeface="Courier New"/>
              </a:rPr>
              <a:t>Pet class represents a Pet with a name, type</a:t>
            </a:r>
          </a:p>
          <a:p>
            <a:r>
              <a:rPr lang="en-US" sz="1700" b="1" dirty="0">
                <a:latin typeface="Courier New"/>
                <a:cs typeface="Courier New"/>
              </a:rPr>
              <a:t> </a:t>
            </a:r>
            <a:r>
              <a:rPr lang="en-US" sz="1700" b="1" dirty="0" smtClean="0">
                <a:latin typeface="Courier New"/>
                <a:cs typeface="Courier New"/>
              </a:rPr>
              <a:t>* and color. Pets can talk, eat, and sleep. </a:t>
            </a:r>
          </a:p>
          <a:p>
            <a:r>
              <a:rPr lang="en-US" sz="1700" b="1" dirty="0">
                <a:latin typeface="Courier New"/>
                <a:cs typeface="Courier New"/>
              </a:rPr>
              <a:t> </a:t>
            </a:r>
            <a:r>
              <a:rPr lang="en-US" sz="1700" b="1" dirty="0" smtClean="0">
                <a:latin typeface="Courier New"/>
                <a:cs typeface="Courier New"/>
              </a:rPr>
              <a:t>* </a:t>
            </a:r>
            <a:r>
              <a:rPr lang="en-US" sz="1700" b="1" dirty="0">
                <a:solidFill>
                  <a:srgbClr val="4A8EF2"/>
                </a:solidFill>
                <a:latin typeface="Courier New"/>
                <a:cs typeface="Courier New"/>
              </a:rPr>
              <a:t>@author </a:t>
            </a:r>
            <a:r>
              <a:rPr lang="en-US" sz="1700" b="1" dirty="0" smtClean="0">
                <a:latin typeface="Courier New"/>
                <a:cs typeface="Courier New"/>
              </a:rPr>
              <a:t>Tina Ostrander &lt;</a:t>
            </a:r>
            <a:r>
              <a:rPr lang="en-US" sz="1700" b="1" dirty="0" err="1" smtClean="0">
                <a:latin typeface="Courier New"/>
                <a:cs typeface="Courier New"/>
              </a:rPr>
              <a:t>tostrander@greenriver.edu</a:t>
            </a:r>
            <a:r>
              <a:rPr lang="en-US" sz="1700" b="1" dirty="0" smtClean="0">
                <a:latin typeface="Courier New"/>
                <a:cs typeface="Courier New"/>
              </a:rPr>
              <a:t>&gt;</a:t>
            </a:r>
            <a:endParaRPr lang="en-US" sz="1700" b="1" dirty="0">
              <a:latin typeface="Courier New"/>
              <a:cs typeface="Courier New"/>
            </a:endParaRPr>
          </a:p>
          <a:p>
            <a:r>
              <a:rPr lang="en-US" sz="1700" b="1" dirty="0">
                <a:latin typeface="Courier New"/>
                <a:cs typeface="Courier New"/>
              </a:rPr>
              <a:t> * </a:t>
            </a:r>
            <a:r>
              <a:rPr lang="en-US" sz="1700" b="1" dirty="0">
                <a:solidFill>
                  <a:srgbClr val="4A8EF2"/>
                </a:solidFill>
                <a:latin typeface="Courier New"/>
                <a:cs typeface="Courier New"/>
              </a:rPr>
              <a:t>@copyright </a:t>
            </a:r>
            <a:r>
              <a:rPr lang="en-US" sz="1700" b="1" dirty="0" smtClean="0">
                <a:latin typeface="Courier New"/>
                <a:cs typeface="Courier New"/>
              </a:rPr>
              <a:t>2017</a:t>
            </a:r>
            <a:endParaRPr lang="en-US" sz="1700" b="1" dirty="0">
              <a:latin typeface="Courier New"/>
              <a:cs typeface="Courier New"/>
            </a:endParaRPr>
          </a:p>
          <a:p>
            <a:r>
              <a:rPr lang="en-US" sz="1700" b="1" dirty="0">
                <a:latin typeface="Courier New"/>
                <a:cs typeface="Courier New"/>
              </a:rPr>
              <a:t> */</a:t>
            </a:r>
          </a:p>
          <a:p>
            <a:r>
              <a:rPr lang="en-US" sz="1700" b="1" dirty="0">
                <a:latin typeface="Courier New"/>
                <a:cs typeface="Courier New"/>
              </a:rPr>
              <a:t>class </a:t>
            </a:r>
            <a:r>
              <a:rPr lang="en-US" sz="1700" b="1" dirty="0" smtClean="0">
                <a:latin typeface="Courier New"/>
                <a:cs typeface="Courier New"/>
              </a:rPr>
              <a:t>Dog</a:t>
            </a:r>
          </a:p>
          <a:p>
            <a:r>
              <a:rPr lang="en-US" sz="1700" b="1" dirty="0" smtClean="0">
                <a:latin typeface="Courier New"/>
                <a:cs typeface="Courier New"/>
              </a:rPr>
              <a:t>{</a:t>
            </a:r>
            <a:endParaRPr lang="en-US" sz="1700" b="1" dirty="0">
              <a:latin typeface="Courier New"/>
              <a:cs typeface="Courier New"/>
            </a:endParaRPr>
          </a:p>
          <a:p>
            <a:endParaRPr lang="en-US" sz="1700" b="1" dirty="0">
              <a:latin typeface="Courier New"/>
              <a:cs typeface="Courier New"/>
            </a:endParaRPr>
          </a:p>
          <a:p>
            <a:r>
              <a:rPr lang="en-US" sz="1700" b="1" dirty="0">
                <a:latin typeface="Courier New"/>
                <a:cs typeface="Courier New"/>
              </a:rPr>
              <a:t>    /**</a:t>
            </a:r>
          </a:p>
          <a:p>
            <a:r>
              <a:rPr lang="en-US" sz="1700" b="1" dirty="0">
                <a:latin typeface="Courier New"/>
                <a:cs typeface="Courier New"/>
              </a:rPr>
              <a:t>     * Function that </a:t>
            </a:r>
            <a:r>
              <a:rPr lang="en-US" sz="1700" b="1" dirty="0" smtClean="0">
                <a:latin typeface="Courier New"/>
                <a:cs typeface="Courier New"/>
              </a:rPr>
              <a:t>tells the pet to eat the specified </a:t>
            </a:r>
          </a:p>
          <a:p>
            <a:r>
              <a:rPr lang="en-US" sz="1700" b="1" dirty="0">
                <a:latin typeface="Courier New"/>
                <a:cs typeface="Courier New"/>
              </a:rPr>
              <a:t> </a:t>
            </a:r>
            <a:r>
              <a:rPr lang="en-US" sz="1700" b="1" dirty="0" smtClean="0">
                <a:latin typeface="Courier New"/>
                <a:cs typeface="Courier New"/>
              </a:rPr>
              <a:t>    * number of times.</a:t>
            </a:r>
            <a:endParaRPr lang="en-US" sz="1700" b="1" dirty="0">
              <a:latin typeface="Courier New"/>
              <a:cs typeface="Courier New"/>
            </a:endParaRPr>
          </a:p>
          <a:p>
            <a:r>
              <a:rPr lang="en-US" sz="1700" b="1" dirty="0">
                <a:latin typeface="Courier New"/>
                <a:cs typeface="Courier New"/>
              </a:rPr>
              <a:t>     * </a:t>
            </a:r>
            <a:r>
              <a:rPr lang="en-US" sz="1700" b="1" dirty="0">
                <a:solidFill>
                  <a:srgbClr val="4A8EF2"/>
                </a:solidFill>
                <a:latin typeface="Courier New"/>
                <a:cs typeface="Courier New"/>
              </a:rPr>
              <a:t>@</a:t>
            </a:r>
            <a:r>
              <a:rPr lang="en-US" sz="1700" b="1" dirty="0" err="1">
                <a:solidFill>
                  <a:srgbClr val="4A8EF2"/>
                </a:solidFill>
                <a:latin typeface="Courier New"/>
                <a:cs typeface="Courier New"/>
              </a:rPr>
              <a:t>param</a:t>
            </a:r>
            <a:r>
              <a:rPr lang="en-US" sz="1700" b="1" dirty="0">
                <a:solidFill>
                  <a:srgbClr val="4A8EF2"/>
                </a:solidFill>
                <a:latin typeface="Courier New"/>
                <a:cs typeface="Courier New"/>
              </a:rPr>
              <a:t> </a:t>
            </a:r>
            <a:r>
              <a:rPr lang="en-US" sz="1700" b="1" dirty="0" err="1" smtClean="0">
                <a:latin typeface="Courier New"/>
                <a:cs typeface="Courier New"/>
              </a:rPr>
              <a:t>int</a:t>
            </a:r>
            <a:r>
              <a:rPr lang="en-US" sz="1700" b="1" dirty="0" smtClean="0">
                <a:latin typeface="Courier New"/>
                <a:cs typeface="Courier New"/>
              </a:rPr>
              <a:t> $times How many times the pet should eat.</a:t>
            </a:r>
          </a:p>
          <a:p>
            <a:r>
              <a:rPr lang="en-US" sz="1700" b="1" dirty="0">
                <a:latin typeface="Courier New"/>
                <a:cs typeface="Courier New"/>
              </a:rPr>
              <a:t> </a:t>
            </a:r>
            <a:r>
              <a:rPr lang="en-US" sz="1700" b="1" dirty="0" smtClean="0">
                <a:latin typeface="Courier New"/>
                <a:cs typeface="Courier New"/>
              </a:rPr>
              <a:t>    * Default is 1.</a:t>
            </a:r>
            <a:endParaRPr lang="en-US" sz="1700" b="1" dirty="0">
              <a:latin typeface="Courier New"/>
              <a:cs typeface="Courier New"/>
            </a:endParaRPr>
          </a:p>
          <a:p>
            <a:r>
              <a:rPr lang="en-US" sz="1700" b="1" dirty="0">
                <a:latin typeface="Courier New"/>
                <a:cs typeface="Courier New"/>
              </a:rPr>
              <a:t>     * </a:t>
            </a:r>
            <a:r>
              <a:rPr lang="en-US" sz="1700" b="1" dirty="0">
                <a:solidFill>
                  <a:srgbClr val="4A8EF2"/>
                </a:solidFill>
                <a:latin typeface="Courier New"/>
                <a:cs typeface="Courier New"/>
              </a:rPr>
              <a:t>@</a:t>
            </a:r>
            <a:r>
              <a:rPr lang="en-US" sz="1700" b="1" dirty="0" smtClean="0">
                <a:solidFill>
                  <a:srgbClr val="4A8EF2"/>
                </a:solidFill>
                <a:latin typeface="Courier New"/>
                <a:cs typeface="Courier New"/>
              </a:rPr>
              <a:t>return </a:t>
            </a:r>
            <a:r>
              <a:rPr lang="en-US" sz="1700" b="1" dirty="0">
                <a:latin typeface="Courier New"/>
                <a:cs typeface="Courier New"/>
              </a:rPr>
              <a:t>void</a:t>
            </a:r>
          </a:p>
          <a:p>
            <a:r>
              <a:rPr lang="en-US" sz="1700" b="1" dirty="0">
                <a:latin typeface="Courier New"/>
                <a:cs typeface="Courier New"/>
              </a:rPr>
              <a:t>     */</a:t>
            </a:r>
          </a:p>
          <a:p>
            <a:r>
              <a:rPr lang="en-US" sz="1700" b="1" dirty="0">
                <a:latin typeface="Courier New"/>
                <a:cs typeface="Courier New"/>
              </a:rPr>
              <a:t>    function </a:t>
            </a:r>
            <a:r>
              <a:rPr lang="en-US" sz="1700" b="1" dirty="0" smtClean="0">
                <a:latin typeface="Courier New"/>
                <a:cs typeface="Courier New"/>
              </a:rPr>
              <a:t>eat($times=1) </a:t>
            </a:r>
          </a:p>
          <a:p>
            <a:r>
              <a:rPr lang="en-US" sz="1700" b="1" dirty="0" smtClean="0">
                <a:latin typeface="Courier New"/>
                <a:cs typeface="Courier New"/>
              </a:rPr>
              <a:t>    {</a:t>
            </a:r>
          </a:p>
          <a:p>
            <a:r>
              <a:rPr lang="en-US" sz="1700" b="1" dirty="0">
                <a:latin typeface="Courier New"/>
                <a:cs typeface="Courier New"/>
              </a:rPr>
              <a:t>	</a:t>
            </a:r>
            <a:r>
              <a:rPr lang="is-IS" sz="1700" b="1" dirty="0" smtClean="0">
                <a:latin typeface="Courier New"/>
                <a:cs typeface="Courier New"/>
              </a:rPr>
              <a:t>…</a:t>
            </a:r>
            <a:endParaRPr lang="en-US" sz="1700" b="1" dirty="0" smtClean="0">
              <a:latin typeface="Courier New"/>
              <a:cs typeface="Courier New"/>
            </a:endParaRPr>
          </a:p>
          <a:p>
            <a:endParaRPr lang="en-US" sz="1700" b="1" dirty="0">
              <a:latin typeface="Courier New"/>
              <a:cs typeface="Courier New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92747" y="2982724"/>
            <a:ext cx="10442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4A8EF2"/>
                </a:solidFill>
              </a:rPr>
              <a:t>tags</a:t>
            </a:r>
            <a:endParaRPr lang="en-US" sz="4000" dirty="0">
              <a:solidFill>
                <a:srgbClr val="4A8EF2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022423" y="3486626"/>
            <a:ext cx="1394124" cy="93770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2022423" y="2623811"/>
            <a:ext cx="1394124" cy="60837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24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228600" y="3962400"/>
            <a:ext cx="8077200" cy="2667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89" name="Rectangle 16388"/>
          <p:cNvSpPr/>
          <p:nvPr/>
        </p:nvSpPr>
        <p:spPr>
          <a:xfrm>
            <a:off x="228600" y="1371600"/>
            <a:ext cx="8077200" cy="2209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05000" y="1447800"/>
            <a:ext cx="2362200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 smtClean="0"/>
              <a:t>Pet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		</a:t>
            </a:r>
          </a:p>
          <a:p>
            <a:r>
              <a:rPr lang="en-US" sz="2000" dirty="0" smtClean="0"/>
              <a:t>name</a:t>
            </a:r>
          </a:p>
          <a:p>
            <a:r>
              <a:rPr lang="en-US" sz="2000" dirty="0" smtClean="0"/>
              <a:t>color	</a:t>
            </a:r>
            <a:br>
              <a:rPr lang="en-US" sz="2000" dirty="0" smtClean="0"/>
            </a:br>
            <a:r>
              <a:rPr lang="en-US" sz="2000" dirty="0" smtClean="0"/>
              <a:t>		</a:t>
            </a:r>
          </a:p>
          <a:p>
            <a:r>
              <a:rPr lang="en-US" sz="2000" dirty="0" smtClean="0"/>
              <a:t>eat()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48400" y="1861067"/>
            <a:ext cx="1677563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superclass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parent class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base class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69779" y="4438472"/>
            <a:ext cx="1789823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subclass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child class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derived class</a:t>
            </a:r>
            <a:endParaRPr lang="en-US" sz="2400" dirty="0">
              <a:solidFill>
                <a:srgbClr val="0000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905000" y="2074119"/>
            <a:ext cx="23408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905000" y="2819400"/>
            <a:ext cx="23408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3400" y="4148193"/>
            <a:ext cx="2362200" cy="22467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 smtClean="0"/>
              <a:t>Dog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		</a:t>
            </a:r>
          </a:p>
          <a:p>
            <a:r>
              <a:rPr lang="en-US" sz="2000" i="1" dirty="0" smtClean="0"/>
              <a:t>name</a:t>
            </a:r>
            <a:endParaRPr lang="en-US" sz="2000" dirty="0"/>
          </a:p>
          <a:p>
            <a:r>
              <a:rPr lang="en-US" sz="2000" dirty="0" smtClean="0"/>
              <a:t>breed</a:t>
            </a:r>
            <a:br>
              <a:rPr lang="en-US" sz="2000" dirty="0" smtClean="0"/>
            </a:br>
            <a:r>
              <a:rPr lang="en-US" sz="2000" dirty="0" smtClean="0"/>
              <a:t>		</a:t>
            </a:r>
          </a:p>
          <a:p>
            <a:r>
              <a:rPr lang="en-US" sz="2000" i="1" dirty="0" smtClean="0"/>
              <a:t>eat()</a:t>
            </a:r>
          </a:p>
          <a:p>
            <a:r>
              <a:rPr lang="en-US" sz="2000" dirty="0" smtClean="0"/>
              <a:t>fetch()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533400" y="4622112"/>
            <a:ext cx="23408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33400" y="5562600"/>
            <a:ext cx="23408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57600" y="4148193"/>
            <a:ext cx="2362200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 smtClean="0"/>
              <a:t>Cat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		</a:t>
            </a:r>
            <a:endParaRPr lang="en-US" sz="2000" dirty="0"/>
          </a:p>
          <a:p>
            <a:r>
              <a:rPr lang="en-US" sz="2000" i="1" dirty="0"/>
              <a:t>name</a:t>
            </a:r>
            <a:r>
              <a:rPr lang="en-US" sz="2000" dirty="0" smtClean="0"/>
              <a:t>	</a:t>
            </a:r>
            <a:br>
              <a:rPr lang="en-US" sz="2000" dirty="0" smtClean="0"/>
            </a:br>
            <a:r>
              <a:rPr lang="en-US" sz="2000" dirty="0" smtClean="0"/>
              <a:t>		</a:t>
            </a:r>
          </a:p>
          <a:p>
            <a:r>
              <a:rPr lang="en-US" sz="2000" i="1" dirty="0"/>
              <a:t>eat()</a:t>
            </a:r>
            <a:endParaRPr lang="en-US" sz="2000" dirty="0" smtClean="0"/>
          </a:p>
          <a:p>
            <a:r>
              <a:rPr lang="en-US" sz="2000" dirty="0" smtClean="0"/>
              <a:t>scratch()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3657600" y="4622112"/>
            <a:ext cx="23408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657600" y="5248386"/>
            <a:ext cx="23408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4" idx="0"/>
          </p:cNvCxnSpPr>
          <p:nvPr/>
        </p:nvCxnSpPr>
        <p:spPr>
          <a:xfrm flipV="1">
            <a:off x="1714500" y="3200400"/>
            <a:ext cx="952500" cy="9477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0"/>
          </p:cNvCxnSpPr>
          <p:nvPr/>
        </p:nvCxnSpPr>
        <p:spPr>
          <a:xfrm flipH="1" flipV="1">
            <a:off x="3733800" y="3276600"/>
            <a:ext cx="1104900" cy="8715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579491"/>
      </p:ext>
    </p:extLst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16389" grpId="0" animBg="1"/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33400" y="1181100"/>
            <a:ext cx="7696200" cy="4762500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68263" indent="0">
              <a:buNone/>
              <a:tabLst>
                <a:tab pos="442913" algn="l"/>
                <a:tab pos="900113" algn="l"/>
                <a:tab pos="1357313" algn="l"/>
                <a:tab pos="1816100" algn="l"/>
              </a:tabLst>
            </a:pPr>
            <a:r>
              <a:rPr lang="en-US" sz="1700" dirty="0">
                <a:latin typeface="Courier New"/>
                <a:cs typeface="Courier New"/>
              </a:rPr>
              <a:t>&lt;?</a:t>
            </a:r>
            <a:r>
              <a:rPr lang="en-US" sz="1700" dirty="0" err="1">
                <a:latin typeface="Courier New"/>
                <a:cs typeface="Courier New"/>
              </a:rPr>
              <a:t>php</a:t>
            </a:r>
            <a:endParaRPr lang="en-US" sz="1700" dirty="0">
              <a:latin typeface="Courier New"/>
              <a:cs typeface="Courier New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  <a:tab pos="1816100" algn="l"/>
              </a:tabLst>
            </a:pPr>
            <a:endParaRPr lang="en-US" sz="1700" dirty="0">
              <a:latin typeface="Courier New"/>
              <a:cs typeface="Courier New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  <a:tab pos="1816100" algn="l"/>
              </a:tabLst>
            </a:pPr>
            <a:r>
              <a:rPr lang="en-US" sz="1700" dirty="0">
                <a:latin typeface="Courier New"/>
                <a:cs typeface="Courier New"/>
              </a:rPr>
              <a:t>class Pet </a:t>
            </a: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  <a:tab pos="1816100" algn="l"/>
              </a:tabLst>
            </a:pPr>
            <a:r>
              <a:rPr lang="en-US" sz="1700" dirty="0">
                <a:latin typeface="Courier New"/>
                <a:cs typeface="Courier New"/>
              </a:rPr>
              <a:t>{</a:t>
            </a: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  <a:tab pos="1816100" algn="l"/>
              </a:tabLst>
            </a:pPr>
            <a:r>
              <a:rPr lang="en-US" sz="1700" dirty="0">
                <a:latin typeface="Courier New"/>
                <a:cs typeface="Courier New"/>
              </a:rPr>
              <a:t>   </a:t>
            </a:r>
            <a:r>
              <a:rPr lang="en-US" sz="1700" dirty="0" smtClean="0">
                <a:latin typeface="Courier New"/>
                <a:cs typeface="Courier New"/>
              </a:rPr>
              <a:t>// </a:t>
            </a:r>
            <a:r>
              <a:rPr lang="en-US" sz="1700" dirty="0">
                <a:latin typeface="Courier New"/>
                <a:cs typeface="Courier New"/>
              </a:rPr>
              <a:t>Declare the class attributes</a:t>
            </a: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  <a:tab pos="1816100" algn="l"/>
              </a:tabLst>
            </a:pPr>
            <a:r>
              <a:rPr lang="en-US" sz="1700" dirty="0">
                <a:latin typeface="Courier New"/>
                <a:cs typeface="Courier New"/>
              </a:rPr>
              <a:t>   </a:t>
            </a:r>
            <a:r>
              <a:rPr lang="en-US" sz="1700" b="1" dirty="0" smtClean="0">
                <a:latin typeface="Courier New"/>
                <a:cs typeface="Courier New"/>
              </a:rPr>
              <a:t>protected </a:t>
            </a:r>
            <a:r>
              <a:rPr lang="en-US" sz="1700" b="1" dirty="0">
                <a:latin typeface="Courier New"/>
                <a:cs typeface="Courier New"/>
              </a:rPr>
              <a:t>$</a:t>
            </a:r>
            <a:r>
              <a:rPr lang="en-US" sz="1700" b="1" dirty="0" smtClean="0">
                <a:latin typeface="Courier New"/>
                <a:cs typeface="Courier New"/>
              </a:rPr>
              <a:t>name, $color;</a:t>
            </a:r>
            <a:endParaRPr lang="en-US" sz="1700" b="1" dirty="0">
              <a:latin typeface="Courier New"/>
              <a:cs typeface="Courier New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  <a:tab pos="1816100" algn="l"/>
              </a:tabLst>
            </a:pPr>
            <a:endParaRPr lang="en-US" sz="1700" dirty="0">
              <a:latin typeface="Courier New"/>
              <a:cs typeface="Courier New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  <a:tab pos="1816100" algn="l"/>
              </a:tabLst>
            </a:pPr>
            <a:r>
              <a:rPr lang="en-US" sz="1700" dirty="0">
                <a:latin typeface="Courier New"/>
                <a:cs typeface="Courier New"/>
              </a:rPr>
              <a:t> </a:t>
            </a:r>
            <a:r>
              <a:rPr lang="en-US" sz="1700" dirty="0" smtClean="0">
                <a:latin typeface="Courier New"/>
                <a:cs typeface="Courier New"/>
              </a:rPr>
              <a:t>  //</a:t>
            </a:r>
            <a:r>
              <a:rPr lang="en-US" sz="1700" dirty="0">
                <a:latin typeface="Courier New"/>
                <a:cs typeface="Courier New"/>
              </a:rPr>
              <a:t>Parameterized constructor with default values    </a:t>
            </a:r>
            <a:r>
              <a:rPr lang="en-US" sz="1700" dirty="0" smtClean="0">
                <a:latin typeface="Courier New"/>
                <a:cs typeface="Courier New"/>
              </a:rPr>
              <a:t>   </a:t>
            </a: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  <a:tab pos="1816100" algn="l"/>
              </a:tabLst>
            </a:pPr>
            <a:r>
              <a:rPr lang="en-US" sz="1700" dirty="0">
                <a:latin typeface="Courier New"/>
                <a:cs typeface="Courier New"/>
              </a:rPr>
              <a:t>	</a:t>
            </a:r>
            <a:r>
              <a:rPr lang="en-US" sz="1700" dirty="0" smtClean="0">
                <a:latin typeface="Courier New"/>
                <a:cs typeface="Courier New"/>
              </a:rPr>
              <a:t>function </a:t>
            </a:r>
            <a:r>
              <a:rPr lang="en-US" sz="1700" dirty="0">
                <a:latin typeface="Courier New"/>
                <a:cs typeface="Courier New"/>
              </a:rPr>
              <a:t>__construct( $name = "unknown", </a:t>
            </a:r>
            <a:br>
              <a:rPr lang="en-US" sz="1700" dirty="0">
                <a:latin typeface="Courier New"/>
                <a:cs typeface="Courier New"/>
              </a:rPr>
            </a:br>
            <a:r>
              <a:rPr lang="en-US" sz="1700" dirty="0" smtClean="0">
                <a:latin typeface="Courier New"/>
                <a:cs typeface="Courier New"/>
              </a:rPr>
              <a:t>		$color </a:t>
            </a:r>
            <a:r>
              <a:rPr lang="en-US" sz="1700" dirty="0">
                <a:latin typeface="Courier New"/>
                <a:cs typeface="Courier New"/>
              </a:rPr>
              <a:t>= </a:t>
            </a:r>
            <a:r>
              <a:rPr lang="en-US" sz="1700" dirty="0" smtClean="0">
                <a:latin typeface="Courier New"/>
                <a:cs typeface="Courier New"/>
              </a:rPr>
              <a:t>"?" )    </a:t>
            </a: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  <a:tab pos="1816100" algn="l"/>
              </a:tabLst>
            </a:pPr>
            <a:r>
              <a:rPr lang="en-US" sz="1700" dirty="0">
                <a:latin typeface="Courier New"/>
                <a:cs typeface="Courier New"/>
              </a:rPr>
              <a:t>	</a:t>
            </a:r>
            <a:r>
              <a:rPr lang="en-US" sz="1700" dirty="0" smtClean="0">
                <a:latin typeface="Courier New"/>
                <a:cs typeface="Courier New"/>
              </a:rPr>
              <a:t>{        </a:t>
            </a: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  <a:tab pos="1816100" algn="l"/>
              </a:tabLst>
            </a:pPr>
            <a:r>
              <a:rPr lang="en-US" sz="1700" dirty="0">
                <a:latin typeface="Courier New"/>
                <a:cs typeface="Courier New"/>
              </a:rPr>
              <a:t>	</a:t>
            </a:r>
            <a:r>
              <a:rPr lang="en-US" sz="1700" dirty="0" smtClean="0">
                <a:latin typeface="Courier New"/>
                <a:cs typeface="Courier New"/>
              </a:rPr>
              <a:t>	$</a:t>
            </a:r>
            <a:r>
              <a:rPr lang="en-US" sz="1700" dirty="0">
                <a:latin typeface="Courier New"/>
                <a:cs typeface="Courier New"/>
              </a:rPr>
              <a:t>this-&gt;</a:t>
            </a:r>
            <a:r>
              <a:rPr lang="en-US" sz="1700" b="1" dirty="0">
                <a:latin typeface="Courier New"/>
                <a:cs typeface="Courier New"/>
              </a:rPr>
              <a:t>name</a:t>
            </a:r>
            <a:r>
              <a:rPr lang="en-US" sz="1700" dirty="0">
                <a:latin typeface="Courier New"/>
                <a:cs typeface="Courier New"/>
              </a:rPr>
              <a:t> = $name;        </a:t>
            </a:r>
            <a:r>
              <a:rPr lang="en-US" sz="1700" dirty="0" smtClean="0">
                <a:latin typeface="Courier New"/>
                <a:cs typeface="Courier New"/>
              </a:rPr>
              <a:t>        </a:t>
            </a: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  <a:tab pos="1816100" algn="l"/>
              </a:tabLst>
            </a:pPr>
            <a:r>
              <a:rPr lang="en-US" sz="1700" dirty="0">
                <a:latin typeface="Courier New"/>
                <a:cs typeface="Courier New"/>
              </a:rPr>
              <a:t>	</a:t>
            </a:r>
            <a:r>
              <a:rPr lang="en-US" sz="1700" dirty="0" smtClean="0">
                <a:latin typeface="Courier New"/>
                <a:cs typeface="Courier New"/>
              </a:rPr>
              <a:t>	$</a:t>
            </a:r>
            <a:r>
              <a:rPr lang="en-US" sz="1700" dirty="0">
                <a:latin typeface="Courier New"/>
                <a:cs typeface="Courier New"/>
              </a:rPr>
              <a:t>this-</a:t>
            </a:r>
            <a:r>
              <a:rPr lang="en-US" sz="1700" dirty="0" smtClean="0">
                <a:latin typeface="Courier New"/>
                <a:cs typeface="Courier New"/>
              </a:rPr>
              <a:t>&gt;</a:t>
            </a:r>
            <a:r>
              <a:rPr lang="en-US" sz="1700" b="1" dirty="0" smtClean="0">
                <a:latin typeface="Courier New"/>
                <a:cs typeface="Courier New"/>
              </a:rPr>
              <a:t>color</a:t>
            </a:r>
            <a:r>
              <a:rPr lang="en-US" sz="1700" dirty="0" smtClean="0">
                <a:latin typeface="Courier New"/>
                <a:cs typeface="Courier New"/>
              </a:rPr>
              <a:t> </a:t>
            </a:r>
            <a:r>
              <a:rPr lang="en-US" sz="1700" dirty="0">
                <a:latin typeface="Courier New"/>
                <a:cs typeface="Courier New"/>
              </a:rPr>
              <a:t>= </a:t>
            </a:r>
            <a:r>
              <a:rPr lang="en-US" sz="1700" dirty="0" smtClean="0">
                <a:latin typeface="Courier New"/>
                <a:cs typeface="Courier New"/>
              </a:rPr>
              <a:t>$color</a:t>
            </a:r>
            <a:r>
              <a:rPr lang="en-US" sz="1700" dirty="0">
                <a:latin typeface="Courier New"/>
                <a:cs typeface="Courier New"/>
              </a:rPr>
              <a:t>;    </a:t>
            </a:r>
            <a:endParaRPr lang="en-US" sz="1700" dirty="0" smtClean="0">
              <a:latin typeface="Courier New"/>
              <a:cs typeface="Courier New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  <a:tab pos="1816100" algn="l"/>
              </a:tabLst>
            </a:pPr>
            <a:r>
              <a:rPr lang="en-US" sz="1700" dirty="0">
                <a:latin typeface="Courier New"/>
                <a:cs typeface="Courier New"/>
              </a:rPr>
              <a:t>	</a:t>
            </a:r>
            <a:r>
              <a:rPr lang="en-US" sz="1700" dirty="0" smtClean="0">
                <a:latin typeface="Courier New"/>
                <a:cs typeface="Courier New"/>
              </a:rPr>
              <a:t>}   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38100"/>
            <a:ext cx="3810000" cy="1143000"/>
          </a:xfrm>
        </p:spPr>
        <p:txBody>
          <a:bodyPr/>
          <a:lstStyle/>
          <a:p>
            <a:pPr algn="r"/>
            <a:r>
              <a:rPr lang="en-US" dirty="0" smtClean="0">
                <a:solidFill>
                  <a:srgbClr val="0E58C4"/>
                </a:solidFill>
              </a:rPr>
              <a:t>The Pet Class</a:t>
            </a:r>
            <a:endParaRPr lang="en-US" dirty="0">
              <a:solidFill>
                <a:srgbClr val="0E58C4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54992" y="849868"/>
            <a:ext cx="920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</a:t>
            </a:r>
            <a:r>
              <a:rPr lang="en-US" smtClean="0"/>
              <a:t>et.php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042561" y="4464385"/>
            <a:ext cx="1981200" cy="203132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</a:t>
            </a:r>
            <a:r>
              <a:rPr lang="en-US" b="1" dirty="0" smtClean="0">
                <a:solidFill>
                  <a:schemeClr val="tx1"/>
                </a:solidFill>
              </a:rPr>
              <a:t>rotected members </a:t>
            </a:r>
            <a:r>
              <a:rPr lang="en-US" dirty="0" smtClean="0">
                <a:solidFill>
                  <a:schemeClr val="tx1"/>
                </a:solidFill>
              </a:rPr>
              <a:t>are available within the class, and within inherited and derived classes.</a:t>
            </a:r>
          </a:p>
        </p:txBody>
      </p:sp>
      <p:sp>
        <p:nvSpPr>
          <p:cNvPr id="4" name="Rectangle 3"/>
          <p:cNvSpPr/>
          <p:nvPr/>
        </p:nvSpPr>
        <p:spPr>
          <a:xfrm>
            <a:off x="6042561" y="1748135"/>
            <a:ext cx="1981200" cy="92333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/>
              <a:t>In PHP, private members are </a:t>
            </a:r>
            <a:r>
              <a:rPr lang="en-US" i="1"/>
              <a:t>not</a:t>
            </a:r>
            <a:r>
              <a:rPr lang="en-US"/>
              <a:t> inherited.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49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"is-a" Relationship</a:t>
            </a:r>
            <a:endParaRPr lang="en-US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3276600" y="1524000"/>
            <a:ext cx="4648200" cy="4800600"/>
          </a:xfrm>
        </p:spPr>
        <p:txBody>
          <a:bodyPr>
            <a:normAutofit/>
          </a:bodyPr>
          <a:lstStyle/>
          <a:p>
            <a:r>
              <a:rPr lang="en-US" dirty="0" smtClean="0"/>
              <a:t>A Dog </a:t>
            </a:r>
            <a:r>
              <a:rPr lang="en-US" i="1" dirty="0" smtClean="0"/>
              <a:t>is-a </a:t>
            </a:r>
            <a:r>
              <a:rPr lang="en-US" dirty="0" smtClean="0"/>
              <a:t>Pet</a:t>
            </a:r>
          </a:p>
          <a:p>
            <a:r>
              <a:rPr lang="en-US" dirty="0" smtClean="0"/>
              <a:t>Uses the </a:t>
            </a:r>
            <a:r>
              <a:rPr lang="en-US" i="1" dirty="0" smtClean="0"/>
              <a:t>extends </a:t>
            </a:r>
            <a:r>
              <a:rPr lang="en-US" dirty="0" smtClean="0"/>
              <a:t>keyword</a:t>
            </a:r>
          </a:p>
          <a:p>
            <a:pPr lvl="1"/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class Dog extends Pet</a:t>
            </a:r>
          </a:p>
          <a:p>
            <a:r>
              <a:rPr lang="en-US" i="1" dirty="0" err="1" smtClean="0"/>
              <a:t>instanceof</a:t>
            </a:r>
            <a:r>
              <a:rPr lang="en-US" i="1" dirty="0" smtClean="0"/>
              <a:t> </a:t>
            </a:r>
            <a:r>
              <a:rPr lang="en-US" dirty="0" smtClean="0"/>
              <a:t>keyword can be used to see if an object is of a particular type</a:t>
            </a:r>
          </a:p>
          <a:p>
            <a:pPr lvl="1"/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if ($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obj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instanceof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Dog) { … }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gettype</a:t>
            </a:r>
            <a:r>
              <a:rPr lang="en-US" dirty="0" smtClean="0"/>
              <a:t> function will return the type of an object</a:t>
            </a:r>
          </a:p>
          <a:p>
            <a:pPr lvl="1"/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echo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gettype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($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myPet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07" y="2133600"/>
            <a:ext cx="2402593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1456"/>
      </p:ext>
    </p:extLst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85800" y="1600200"/>
            <a:ext cx="7162800" cy="4800600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&lt;?</a:t>
            </a:r>
            <a:r>
              <a:rPr lang="en-US" sz="2000" b="1" dirty="0" err="1" smtClean="0">
                <a:latin typeface="Courier New" charset="0"/>
                <a:ea typeface="Courier New" charset="0"/>
                <a:cs typeface="Courier New" charset="0"/>
              </a:rPr>
              <a:t>php</a:t>
            </a:r>
            <a:endParaRPr lang="en-US" sz="20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class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Dog </a:t>
            </a:r>
            <a:r>
              <a:rPr lang="en-US" sz="2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extends Pet </a:t>
            </a:r>
            <a:endParaRPr lang="en-US" sz="2000" b="1" dirty="0" smtClean="0">
              <a:solidFill>
                <a:schemeClr val="accent2">
                  <a:lumMod val="40000"/>
                  <a:lumOff val="6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function fetch() </a:t>
            </a: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	{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echo 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"&lt;p&gt;" . </a:t>
            </a:r>
            <a:r>
              <a:rPr lang="en-US" sz="20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$this-&gt;name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b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		. "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is fetching.&lt;/p&gt;";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	}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} // End of Dog class.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3400" y="381000"/>
            <a:ext cx="4038600" cy="990600"/>
          </a:xfrm>
        </p:spPr>
        <p:txBody>
          <a:bodyPr/>
          <a:lstStyle/>
          <a:p>
            <a:r>
              <a:rPr lang="en-US" dirty="0" smtClean="0">
                <a:solidFill>
                  <a:srgbClr val="0E58C4"/>
                </a:solidFill>
              </a:rPr>
              <a:t>The Dog Class</a:t>
            </a:r>
            <a:endParaRPr lang="en-US" dirty="0">
              <a:solidFill>
                <a:srgbClr val="0E58C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64281" y="1230868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</a:t>
            </a:r>
            <a:r>
              <a:rPr lang="en-US" smtClean="0"/>
              <a:t>og.php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95800" y="2286000"/>
            <a:ext cx="1676400" cy="120032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If name were private in Pet, it would not </a:t>
            </a:r>
            <a:r>
              <a:rPr lang="en-US" smtClean="0">
                <a:solidFill>
                  <a:schemeClr val="tx1"/>
                </a:solidFill>
              </a:rPr>
              <a:t>be visible here.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168515" y="3486329"/>
            <a:ext cx="327285" cy="3487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23764"/>
          <a:stretch/>
        </p:blipFill>
        <p:spPr>
          <a:xfrm>
            <a:off x="5486400" y="3478502"/>
            <a:ext cx="3626370" cy="337949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16242" y="5694827"/>
            <a:ext cx="2415915" cy="92333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Note</a:t>
            </a:r>
            <a:r>
              <a:rPr lang="en-US" smtClean="0"/>
              <a:t>:  When we add a new class, we need to update composer.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3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Instantiate an Object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09600" y="1447800"/>
            <a:ext cx="7315200" cy="48006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68263" inden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tabLst>
                <a:tab pos="442913" algn="l"/>
                <a:tab pos="900113" algn="l"/>
                <a:tab pos="1357313" algn="l"/>
              </a:tabLst>
              <a:defRPr sz="2000" b="1">
                <a:latin typeface="Courier New" charset="0"/>
                <a:ea typeface="Courier New" charset="0"/>
                <a:cs typeface="Courier New" charset="0"/>
              </a:defRPr>
            </a:lvl1pPr>
            <a:lvl2pPr marL="64008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/>
            </a:lvl2pPr>
            <a:lvl3pPr marL="1005840" indent="-228600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</a:lvl3pPr>
            <a:lvl4pPr marL="1280160" indent="-228600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/>
            </a:lvl4pPr>
            <a:lvl5pPr marL="1554480" indent="-228600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baseline="0"/>
            </a:lvl5pPr>
            <a:lvl6pPr marL="173736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baseline="0"/>
            </a:lvl6pPr>
            <a:lvl7pPr marL="1920240" indent="-18288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/>
            </a:lvl7pPr>
            <a:lvl8pPr marL="2103120" indent="-182880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/>
            </a:lvl8pPr>
            <a:lvl9pPr marL="2286000" indent="-182880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/>
            </a:lvl9pPr>
          </a:lstStyle>
          <a:p>
            <a:r>
              <a:rPr lang="en-US" dirty="0"/>
              <a:t>&lt;?</a:t>
            </a:r>
            <a:r>
              <a:rPr lang="en-US" dirty="0" err="1"/>
              <a:t>php</a:t>
            </a:r>
            <a:endParaRPr lang="en-US" dirty="0"/>
          </a:p>
          <a:p>
            <a:r>
              <a:rPr lang="is-IS" dirty="0" smtClean="0"/>
              <a:t>…</a:t>
            </a:r>
          </a:p>
          <a:p>
            <a:endParaRPr lang="en-US" dirty="0"/>
          </a:p>
          <a:p>
            <a:r>
              <a:rPr lang="en-US" dirty="0"/>
              <a:t>// Create a dog:</a:t>
            </a:r>
          </a:p>
          <a:p>
            <a:r>
              <a:rPr lang="en-US" dirty="0"/>
              <a:t>$dog = new Dog('Satchel');</a:t>
            </a:r>
          </a:p>
          <a:p>
            <a:endParaRPr lang="en-US" dirty="0"/>
          </a:p>
          <a:p>
            <a:r>
              <a:rPr lang="en-US" dirty="0"/>
              <a:t>// Invoke </a:t>
            </a:r>
            <a:r>
              <a:rPr lang="en-US" dirty="0" smtClean="0"/>
              <a:t>an inherited method</a:t>
            </a:r>
            <a:endParaRPr lang="en-US" dirty="0"/>
          </a:p>
          <a:p>
            <a:r>
              <a:rPr lang="en-US" dirty="0"/>
              <a:t>$dog-&gt;eat();</a:t>
            </a:r>
          </a:p>
          <a:p>
            <a:endParaRPr lang="en-US" dirty="0"/>
          </a:p>
          <a:p>
            <a:r>
              <a:rPr lang="en-US" dirty="0"/>
              <a:t>// </a:t>
            </a:r>
            <a:r>
              <a:rPr lang="en-US" dirty="0" smtClean="0"/>
              <a:t>Invoke dog-specific method</a:t>
            </a:r>
            <a:endParaRPr lang="en-US" dirty="0"/>
          </a:p>
          <a:p>
            <a:r>
              <a:rPr lang="en-US" dirty="0"/>
              <a:t>$dog-</a:t>
            </a:r>
            <a:r>
              <a:rPr lang="en-US" dirty="0" smtClean="0"/>
              <a:t>&gt;fetch();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53200" y="1078468"/>
            <a:ext cx="1360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my-</a:t>
            </a:r>
            <a:r>
              <a:rPr lang="en-US" dirty="0" err="1" smtClean="0"/>
              <a:t>pets.php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752" y="3505200"/>
            <a:ext cx="2549296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61334"/>
      </p:ext>
    </p:extLst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It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the Cat class</a:t>
            </a:r>
          </a:p>
          <a:p>
            <a:r>
              <a:rPr lang="en-US" dirty="0" smtClean="0"/>
              <a:t>Instantiate a Cat object and invoke its methods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429000" y="2971800"/>
            <a:ext cx="2362200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 smtClean="0"/>
              <a:t>Cat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		</a:t>
            </a:r>
            <a:endParaRPr lang="en-US" sz="2000" dirty="0"/>
          </a:p>
          <a:p>
            <a:r>
              <a:rPr lang="en-US" sz="2000" i="1" dirty="0" smtClean="0"/>
              <a:t>name</a:t>
            </a:r>
            <a:r>
              <a:rPr lang="en-US" sz="2000" dirty="0" smtClean="0"/>
              <a:t>	</a:t>
            </a:r>
            <a:br>
              <a:rPr lang="en-US" sz="2000" dirty="0" smtClean="0"/>
            </a:br>
            <a:r>
              <a:rPr lang="en-US" sz="2000" dirty="0" smtClean="0"/>
              <a:t>		</a:t>
            </a:r>
          </a:p>
          <a:p>
            <a:r>
              <a:rPr lang="en-US" sz="2000" i="1" dirty="0" smtClean="0"/>
              <a:t>eat()</a:t>
            </a:r>
          </a:p>
          <a:p>
            <a:r>
              <a:rPr lang="en-US" sz="2000" dirty="0" smtClean="0"/>
              <a:t>scratch()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429000" y="3445719"/>
            <a:ext cx="23408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429000" y="4071993"/>
            <a:ext cx="23408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8" y="3505200"/>
            <a:ext cx="3352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95085"/>
      </p:ext>
    </p:extLst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85800" y="2286000"/>
            <a:ext cx="7467600" cy="3886200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/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/* Cat class extends Pet.</a:t>
            </a: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* Cat has additional method: 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scratch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().</a:t>
            </a: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*/</a:t>
            </a: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class Cat extends Pet </a:t>
            </a:r>
            <a:endParaRPr lang="en-US" sz="20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	function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scratch() </a:t>
            </a:r>
            <a:endParaRPr lang="en-US" sz="20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	echo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"&lt;p&gt;$this-&gt;name is scratching.&lt;/p&gt;";</a:t>
            </a: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	}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} // End of Cat class.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-685800" y="762000"/>
            <a:ext cx="4648200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rgbClr val="0E58C4"/>
                </a:solidFill>
              </a:rPr>
              <a:t>The Cat Class</a:t>
            </a:r>
            <a:endParaRPr lang="en-US" dirty="0">
              <a:solidFill>
                <a:srgbClr val="0E58C4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40318" y="1916668"/>
            <a:ext cx="889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</a:t>
            </a:r>
            <a:r>
              <a:rPr lang="en-US" smtClean="0"/>
              <a:t>at.php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1"/>
            <a:ext cx="3904165" cy="300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24042" y="1893332"/>
            <a:ext cx="6858000" cy="47244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None/>
            </a:pPr>
            <a:endParaRPr lang="en-US" sz="20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68580" indent="0">
              <a:buNone/>
            </a:pP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//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Create pets</a:t>
            </a:r>
          </a:p>
          <a:p>
            <a:pPr marL="6858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$dog = new Dog('Satchel');</a:t>
            </a:r>
          </a:p>
          <a:p>
            <a:pPr marL="6858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$cat = new Cat('Garfield');</a:t>
            </a:r>
          </a:p>
          <a:p>
            <a:pPr marL="68580" indent="0">
              <a:buNone/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6858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// Invoke 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Pet method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6858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$dog-&gt;eat();</a:t>
            </a:r>
          </a:p>
          <a:p>
            <a:pPr marL="6858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$cat-&gt;eat();</a:t>
            </a:r>
          </a:p>
          <a:p>
            <a:pPr marL="68580" indent="0">
              <a:buNone/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6858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// Do animal-specific thing</a:t>
            </a:r>
          </a:p>
          <a:p>
            <a:pPr marL="6858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$dog-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&gt;fetch();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6858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$cat-&gt;scratch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();</a:t>
            </a:r>
            <a:endParaRPr lang="en-US" sz="1800" dirty="0" smtClean="0"/>
          </a:p>
          <a:p>
            <a:pPr marL="68580" indent="0">
              <a:buFont typeface="Arial" pitchFamily="34" charset="0"/>
              <a:buNone/>
            </a:pPr>
            <a:endParaRPr lang="en-US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6096000" y="1524000"/>
            <a:ext cx="1360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my-</a:t>
            </a:r>
            <a:r>
              <a:rPr lang="en-US" dirty="0" err="1" smtClean="0"/>
              <a:t>pets.php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638800" y="2952188"/>
            <a:ext cx="236220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Satchel is eating</a:t>
            </a:r>
            <a:r>
              <a:rPr lang="en-US" b="1" dirty="0" smtClean="0"/>
              <a:t>.</a:t>
            </a:r>
            <a:endParaRPr lang="en-US" b="1" dirty="0"/>
          </a:p>
          <a:p>
            <a:r>
              <a:rPr lang="en-US" b="1" dirty="0"/>
              <a:t>Garfield is </a:t>
            </a:r>
            <a:r>
              <a:rPr lang="en-US" b="1" dirty="0" smtClean="0"/>
              <a:t>eating.</a:t>
            </a:r>
            <a:endParaRPr lang="en-US" b="1" dirty="0"/>
          </a:p>
          <a:p>
            <a:r>
              <a:rPr lang="en-US" b="1" dirty="0"/>
              <a:t>Satchel </a:t>
            </a:r>
            <a:r>
              <a:rPr lang="en-US" b="1" dirty="0" smtClean="0"/>
              <a:t>is fetching.</a:t>
            </a:r>
            <a:endParaRPr lang="en-US" b="1" dirty="0"/>
          </a:p>
          <a:p>
            <a:r>
              <a:rPr lang="en-US" b="1" dirty="0"/>
              <a:t>Garfield is scratching.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8881"/>
            <a:ext cx="4724400" cy="261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36953"/>
      </p:ext>
    </p:extLst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Inheriting Constructors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343400" cy="4800600"/>
          </a:xfrm>
        </p:spPr>
        <p:txBody>
          <a:bodyPr/>
          <a:lstStyle/>
          <a:p>
            <a:r>
              <a:rPr lang="en-US" dirty="0" smtClean="0"/>
              <a:t>If the subclass has its own constructor:</a:t>
            </a:r>
          </a:p>
          <a:p>
            <a:pPr lvl="1"/>
            <a:r>
              <a:rPr lang="en-US" dirty="0" smtClean="0"/>
              <a:t>PHP will use the constructor for </a:t>
            </a:r>
            <a:r>
              <a:rPr lang="en-US" i="1" dirty="0" smtClean="0"/>
              <a:t>the class that was instantiated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parent constructor is </a:t>
            </a:r>
            <a:r>
              <a:rPr lang="en-US" i="1" dirty="0" smtClean="0"/>
              <a:t>not </a:t>
            </a:r>
            <a:r>
              <a:rPr lang="en-US" dirty="0" smtClean="0"/>
              <a:t>automatically called.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0" y="1676400"/>
            <a:ext cx="2362200" cy="22467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 smtClean="0"/>
              <a:t>Pet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		</a:t>
            </a:r>
            <a:endParaRPr lang="en-US" sz="2000" dirty="0"/>
          </a:p>
          <a:p>
            <a:r>
              <a:rPr lang="en-US" sz="2000" dirty="0" smtClean="0"/>
              <a:t>name</a:t>
            </a:r>
          </a:p>
          <a:p>
            <a:r>
              <a:rPr lang="en-US" sz="2000" dirty="0" smtClean="0"/>
              <a:t>color	</a:t>
            </a:r>
            <a:br>
              <a:rPr lang="en-US" sz="2000" dirty="0" smtClean="0"/>
            </a:br>
            <a:r>
              <a:rPr lang="en-US" sz="2000" dirty="0" smtClean="0"/>
              <a:t>		</a:t>
            </a:r>
          </a:p>
          <a:p>
            <a:r>
              <a:rPr lang="en-US" sz="2000" dirty="0" smtClean="0"/>
              <a:t>__construct()</a:t>
            </a:r>
          </a:p>
          <a:p>
            <a:r>
              <a:rPr lang="en-US" sz="2000" dirty="0" smtClean="0"/>
              <a:t>eat()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334000" y="2150319"/>
            <a:ext cx="23408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0" y="3081992"/>
            <a:ext cx="23408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334000" y="4419600"/>
            <a:ext cx="2362200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 smtClean="0"/>
              <a:t>Dog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		</a:t>
            </a:r>
            <a:endParaRPr lang="en-US" sz="2000" dirty="0"/>
          </a:p>
          <a:p>
            <a:r>
              <a:rPr lang="en-US" sz="2000" dirty="0" smtClean="0"/>
              <a:t>breed</a:t>
            </a:r>
            <a:br>
              <a:rPr lang="en-US" sz="2000" dirty="0" smtClean="0"/>
            </a:br>
            <a:r>
              <a:rPr lang="en-US" sz="2000" dirty="0" smtClean="0"/>
              <a:t>		</a:t>
            </a:r>
          </a:p>
          <a:p>
            <a:r>
              <a:rPr lang="en-US" sz="2000" dirty="0" smtClean="0"/>
              <a:t>__construct()</a:t>
            </a:r>
          </a:p>
          <a:p>
            <a:r>
              <a:rPr lang="en-US" sz="2000" dirty="0" smtClean="0"/>
              <a:t>fetch()</a:t>
            </a:r>
            <a:endParaRPr lang="en-US" sz="20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5334000" y="4891736"/>
            <a:ext cx="23408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334000" y="5518010"/>
            <a:ext cx="23408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762000" y="4267200"/>
            <a:ext cx="4114800" cy="14478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// Create pets:</a:t>
            </a:r>
          </a:p>
          <a:p>
            <a:pPr marL="6858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$pet = new Pet('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JoJo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');</a:t>
            </a:r>
          </a:p>
          <a:p>
            <a:pPr marL="6858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$dog = new Dog('Rufus');</a:t>
            </a:r>
          </a:p>
          <a:p>
            <a:pPr marL="68580" indent="0">
              <a:buNone/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68580" indent="0">
              <a:buFont typeface="Arial" pitchFamily="34" charset="0"/>
              <a:buNone/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733800" y="3429000"/>
            <a:ext cx="1524000" cy="1219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86200" y="5410200"/>
            <a:ext cx="13716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6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Encapsulation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(attributes) are represented as </a:t>
            </a:r>
            <a:r>
              <a:rPr lang="en-US" i="1" dirty="0" smtClean="0"/>
              <a:t>instance variables</a:t>
            </a:r>
          </a:p>
          <a:p>
            <a:r>
              <a:rPr lang="en-US" dirty="0" smtClean="0"/>
              <a:t>Instance variables should be </a:t>
            </a:r>
            <a:r>
              <a:rPr lang="en-US" i="1" dirty="0" smtClean="0"/>
              <a:t>private </a:t>
            </a:r>
            <a:r>
              <a:rPr lang="en-US" dirty="0" smtClean="0"/>
              <a:t>to enforce </a:t>
            </a:r>
            <a:r>
              <a:rPr lang="en-US" i="1" dirty="0" smtClean="0"/>
              <a:t>encapsulation</a:t>
            </a:r>
          </a:p>
          <a:p>
            <a:r>
              <a:rPr lang="en-US" dirty="0" smtClean="0"/>
              <a:t>Private variables are not available outside the class</a:t>
            </a:r>
          </a:p>
          <a:p>
            <a:r>
              <a:rPr lang="en-US" dirty="0" smtClean="0"/>
              <a:t>PEAR coding standards require preceding private member names with an underscore, e.g.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$_name</a:t>
            </a:r>
          </a:p>
        </p:txBody>
      </p:sp>
    </p:spTree>
    <p:extLst>
      <p:ext uri="{BB962C8B-B14F-4D97-AF65-F5344CB8AC3E}">
        <p14:creationId xmlns:p14="http://schemas.microsoft.com/office/powerpoint/2010/main" val="188212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7848600" cy="1143000"/>
          </a:xfrm>
        </p:spPr>
        <p:txBody>
          <a:bodyPr/>
          <a:lstStyle/>
          <a:p>
            <a:r>
              <a:rPr lang="en-US" dirty="0" smtClean="0"/>
              <a:t>Creating a Subclass Constructor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9362"/>
            <a:ext cx="8305800" cy="4800600"/>
          </a:xfrm>
        </p:spPr>
        <p:txBody>
          <a:bodyPr/>
          <a:lstStyle/>
          <a:p>
            <a:r>
              <a:rPr lang="en-US" dirty="0" smtClean="0"/>
              <a:t>A subclass constructor may call the superclass constructor</a:t>
            </a:r>
          </a:p>
        </p:txBody>
      </p:sp>
      <p:sp>
        <p:nvSpPr>
          <p:cNvPr id="13" name="Content Placeholder 5"/>
          <p:cNvSpPr txBox="1">
            <a:spLocks/>
          </p:cNvSpPr>
          <p:nvPr/>
        </p:nvSpPr>
        <p:spPr>
          <a:xfrm>
            <a:off x="791672" y="1886368"/>
            <a:ext cx="7285528" cy="46668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class Dog extends Pet </a:t>
            </a:r>
            <a:endParaRPr lang="en-US" sz="18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protected 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$breed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endParaRPr lang="en-US" sz="18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function 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__construct($name="?", 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$color="?", 		$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breed="mutt") </a:t>
            </a:r>
            <a:endParaRPr lang="en-US" sz="18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{                </a:t>
            </a: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	//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Pass name and 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color to Pet constructor</a:t>
            </a: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	parent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::__construct($name, 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$color); </a:t>
            </a: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	//Set breed</a:t>
            </a: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		$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this-&gt;breed = $breed;		    </a:t>
            </a:r>
            <a:endParaRPr lang="en-US" sz="18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18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68263" indent="0">
              <a:buFont typeface="Arial" pitchFamily="34" charset="0"/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38403" y="2001252"/>
            <a:ext cx="2201474" cy="92333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breed </a:t>
            </a:r>
            <a:r>
              <a:rPr lang="en-US" dirty="0" smtClean="0"/>
              <a:t>will </a:t>
            </a:r>
            <a:r>
              <a:rPr lang="en-US" smtClean="0"/>
              <a:t>be protected, in case we want to extend Dog.</a:t>
            </a:r>
            <a:endParaRPr lang="en-US" b="1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733800" y="2462917"/>
            <a:ext cx="582027" cy="2667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6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685800" y="605286"/>
            <a:ext cx="7086600" cy="254044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None/>
            </a:pP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$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dog1 = new Dog('Satchel');    </a:t>
            </a:r>
          </a:p>
          <a:p>
            <a:pPr marL="68580" indent="0">
              <a:buNone/>
            </a:pP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$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dog2 = new Dog('Rufus', 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'pink');    </a:t>
            </a:r>
          </a:p>
          <a:p>
            <a:pPr marL="68580" indent="0">
              <a:buNone/>
            </a:pP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$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dog3 = new Dog('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Fifi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', 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'purple',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'poodle');        </a:t>
            </a:r>
            <a:endParaRPr lang="en-US" sz="20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68580" indent="0">
              <a:buNone/>
            </a:pPr>
            <a:r>
              <a:rPr lang="en-US" sz="2000" b="1" dirty="0" err="1" smtClean="0">
                <a:latin typeface="Courier New" charset="0"/>
                <a:ea typeface="Courier New" charset="0"/>
                <a:cs typeface="Courier New" charset="0"/>
              </a:rPr>
              <a:t>print_r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($dog1);    </a:t>
            </a:r>
            <a:endParaRPr lang="en-US" sz="20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68580" indent="0">
              <a:buNone/>
            </a:pPr>
            <a:r>
              <a:rPr lang="en-US" sz="2000" b="1" dirty="0" err="1" smtClean="0">
                <a:latin typeface="Courier New" charset="0"/>
                <a:ea typeface="Courier New" charset="0"/>
                <a:cs typeface="Courier New" charset="0"/>
              </a:rPr>
              <a:t>print_r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($dog2);    </a:t>
            </a:r>
            <a:endParaRPr lang="en-US" sz="20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68580" indent="0">
              <a:buNone/>
            </a:pPr>
            <a:r>
              <a:rPr lang="en-US" sz="2000" b="1" dirty="0" err="1" smtClean="0">
                <a:latin typeface="Courier New" charset="0"/>
                <a:ea typeface="Courier New" charset="0"/>
                <a:cs typeface="Courier New" charset="0"/>
              </a:rPr>
              <a:t>print_r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($dog3);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38600" y="2209800"/>
            <a:ext cx="3336144" cy="42473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tabLst>
                <a:tab pos="279400" algn="l"/>
              </a:tabLst>
            </a:pPr>
            <a:r>
              <a:rPr lang="en-US" dirty="0"/>
              <a:t>Dog Object ( </a:t>
            </a:r>
            <a:endParaRPr lang="en-US" dirty="0" smtClean="0"/>
          </a:p>
          <a:p>
            <a:pPr>
              <a:tabLst>
                <a:tab pos="279400" algn="l"/>
              </a:tabLst>
            </a:pPr>
            <a:r>
              <a:rPr lang="en-US" dirty="0" smtClean="0"/>
              <a:t>	[</a:t>
            </a:r>
            <a:r>
              <a:rPr lang="en-US" dirty="0" err="1"/>
              <a:t>breed:protected</a:t>
            </a:r>
            <a:r>
              <a:rPr lang="en-US" dirty="0"/>
              <a:t>] =&gt; mutt </a:t>
            </a:r>
            <a:r>
              <a:rPr lang="en-US" dirty="0" smtClean="0"/>
              <a:t>	[</a:t>
            </a:r>
            <a:r>
              <a:rPr lang="en-US" dirty="0" err="1"/>
              <a:t>name:protected</a:t>
            </a:r>
            <a:r>
              <a:rPr lang="en-US" dirty="0"/>
              <a:t>] =&gt; Satchel </a:t>
            </a:r>
            <a:r>
              <a:rPr lang="en-US" dirty="0" smtClean="0"/>
              <a:t>	[</a:t>
            </a:r>
            <a:r>
              <a:rPr lang="en-US" dirty="0" err="1" smtClean="0"/>
              <a:t>color:protected</a:t>
            </a:r>
            <a:r>
              <a:rPr lang="en-US" dirty="0"/>
              <a:t>] =&gt; </a:t>
            </a:r>
            <a:r>
              <a:rPr lang="en-US" dirty="0" smtClean="0"/>
              <a:t>? </a:t>
            </a:r>
          </a:p>
          <a:p>
            <a:pPr>
              <a:tabLst>
                <a:tab pos="279400" algn="l"/>
              </a:tabLst>
            </a:pPr>
            <a:r>
              <a:rPr lang="en-US" dirty="0" smtClean="0"/>
              <a:t>) </a:t>
            </a:r>
          </a:p>
          <a:p>
            <a:pPr>
              <a:tabLst>
                <a:tab pos="279400" algn="l"/>
              </a:tabLst>
            </a:pPr>
            <a:r>
              <a:rPr lang="en-US" dirty="0" smtClean="0"/>
              <a:t>Dog </a:t>
            </a:r>
            <a:r>
              <a:rPr lang="en-US" dirty="0"/>
              <a:t>Object ( </a:t>
            </a:r>
            <a:endParaRPr lang="en-US" dirty="0" smtClean="0"/>
          </a:p>
          <a:p>
            <a:pPr>
              <a:tabLst>
                <a:tab pos="279400" algn="l"/>
              </a:tabLst>
            </a:pPr>
            <a:r>
              <a:rPr lang="en-US" dirty="0" smtClean="0"/>
              <a:t>	[</a:t>
            </a:r>
            <a:r>
              <a:rPr lang="en-US" dirty="0" err="1"/>
              <a:t>breed:protected</a:t>
            </a:r>
            <a:r>
              <a:rPr lang="en-US" dirty="0"/>
              <a:t>] =&gt; mutt </a:t>
            </a:r>
            <a:r>
              <a:rPr lang="en-US" dirty="0" smtClean="0"/>
              <a:t>	[</a:t>
            </a:r>
            <a:r>
              <a:rPr lang="en-US" dirty="0" err="1"/>
              <a:t>name:protected</a:t>
            </a:r>
            <a:r>
              <a:rPr lang="en-US" dirty="0"/>
              <a:t>] =&gt; Rufus </a:t>
            </a:r>
            <a:r>
              <a:rPr lang="en-US" dirty="0" smtClean="0"/>
              <a:t>	[</a:t>
            </a:r>
            <a:r>
              <a:rPr lang="en-US" dirty="0" err="1" smtClean="0"/>
              <a:t>color:protected</a:t>
            </a:r>
            <a:r>
              <a:rPr lang="en-US" dirty="0"/>
              <a:t>] =&gt; </a:t>
            </a:r>
            <a:r>
              <a:rPr lang="en-US" dirty="0" smtClean="0"/>
              <a:t>pink </a:t>
            </a:r>
          </a:p>
          <a:p>
            <a:pPr>
              <a:tabLst>
                <a:tab pos="279400" algn="l"/>
              </a:tabLst>
            </a:pPr>
            <a:r>
              <a:rPr lang="en-US" dirty="0" smtClean="0"/>
              <a:t>) </a:t>
            </a:r>
          </a:p>
          <a:p>
            <a:pPr>
              <a:tabLst>
                <a:tab pos="279400" algn="l"/>
              </a:tabLst>
            </a:pPr>
            <a:r>
              <a:rPr lang="en-US" dirty="0" smtClean="0"/>
              <a:t>Dog </a:t>
            </a:r>
            <a:r>
              <a:rPr lang="en-US" dirty="0"/>
              <a:t>Object ( </a:t>
            </a:r>
            <a:endParaRPr lang="en-US" dirty="0" smtClean="0"/>
          </a:p>
          <a:p>
            <a:pPr>
              <a:tabLst>
                <a:tab pos="279400" algn="l"/>
              </a:tabLst>
            </a:pPr>
            <a:r>
              <a:rPr lang="en-US" dirty="0" smtClean="0"/>
              <a:t>	[</a:t>
            </a:r>
            <a:r>
              <a:rPr lang="en-US" dirty="0" err="1"/>
              <a:t>breed:protected</a:t>
            </a:r>
            <a:r>
              <a:rPr lang="en-US" dirty="0"/>
              <a:t>] =&gt; poodle </a:t>
            </a:r>
            <a:r>
              <a:rPr lang="en-US" dirty="0" smtClean="0"/>
              <a:t>	[</a:t>
            </a:r>
            <a:r>
              <a:rPr lang="en-US" dirty="0" err="1"/>
              <a:t>name:protected</a:t>
            </a:r>
            <a:r>
              <a:rPr lang="en-US" dirty="0"/>
              <a:t>] =&gt; </a:t>
            </a:r>
            <a:r>
              <a:rPr lang="en-US" dirty="0" err="1"/>
              <a:t>Fifi</a:t>
            </a:r>
            <a:r>
              <a:rPr lang="en-US" dirty="0"/>
              <a:t> </a:t>
            </a:r>
            <a:r>
              <a:rPr lang="en-US" dirty="0" smtClean="0"/>
              <a:t>	[</a:t>
            </a:r>
            <a:r>
              <a:rPr lang="en-US" dirty="0" err="1" smtClean="0"/>
              <a:t>color:protected</a:t>
            </a:r>
            <a:r>
              <a:rPr lang="en-US" dirty="0"/>
              <a:t>] =&gt; </a:t>
            </a:r>
            <a:r>
              <a:rPr lang="en-US" dirty="0" smtClean="0"/>
              <a:t>purple </a:t>
            </a:r>
          </a:p>
          <a:p>
            <a:pPr>
              <a:tabLst>
                <a:tab pos="279400" algn="l"/>
              </a:tabLst>
            </a:pPr>
            <a:r>
              <a:rPr lang="en-US" dirty="0" smtClean="0"/>
              <a:t>)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15112"/>
            <a:ext cx="36830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1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Overriding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162800" cy="4800600"/>
          </a:xfrm>
        </p:spPr>
        <p:txBody>
          <a:bodyPr/>
          <a:lstStyle/>
          <a:p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Overriding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smtClean="0"/>
              <a:t>a method is when a subclass method </a:t>
            </a:r>
            <a:r>
              <a:rPr lang="en-US" i="1" dirty="0" smtClean="0"/>
              <a:t>replaces</a:t>
            </a:r>
            <a:r>
              <a:rPr lang="en-US" dirty="0" smtClean="0"/>
              <a:t> a superclass method</a:t>
            </a:r>
          </a:p>
          <a:p>
            <a:pPr lvl="1"/>
            <a:r>
              <a:rPr lang="en-US" dirty="0" smtClean="0"/>
              <a:t>The parent method provides the </a:t>
            </a:r>
            <a:r>
              <a:rPr lang="en-US" i="1" dirty="0" smtClean="0"/>
              <a:t>default behavior</a:t>
            </a:r>
            <a:endParaRPr lang="en-US" dirty="0" smtClean="0"/>
          </a:p>
          <a:p>
            <a:r>
              <a:rPr lang="en-US" dirty="0" smtClean="0"/>
              <a:t>A method defined </a:t>
            </a:r>
            <a:r>
              <a:rPr lang="en-US" i="1" dirty="0" smtClean="0"/>
              <a:t>final </a:t>
            </a:r>
            <a:r>
              <a:rPr lang="en-US" dirty="0" smtClean="0"/>
              <a:t>cannot be overridden</a:t>
            </a:r>
          </a:p>
          <a:p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3616793"/>
            <a:ext cx="2186833" cy="278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5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3505200" cy="2163762"/>
          </a:xfrm>
        </p:spPr>
        <p:txBody>
          <a:bodyPr/>
          <a:lstStyle/>
          <a:p>
            <a:r>
              <a:rPr lang="en-US" dirty="0" smtClean="0"/>
              <a:t>Method Overriding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62400" y="304800"/>
            <a:ext cx="2362200" cy="22467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 smtClean="0"/>
              <a:t>Pet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		</a:t>
            </a:r>
          </a:p>
          <a:p>
            <a:r>
              <a:rPr lang="en-US" sz="2000" dirty="0" smtClean="0"/>
              <a:t>name	</a:t>
            </a:r>
          </a:p>
          <a:p>
            <a:r>
              <a:rPr lang="en-US" sz="2000" dirty="0" smtClean="0"/>
              <a:t>color</a:t>
            </a:r>
            <a:br>
              <a:rPr lang="en-US" sz="2000" dirty="0" smtClean="0"/>
            </a:br>
            <a:r>
              <a:rPr lang="en-US" sz="2000" dirty="0" smtClean="0"/>
              <a:t>		</a:t>
            </a:r>
          </a:p>
          <a:p>
            <a:r>
              <a:rPr lang="en-US" sz="2000" dirty="0" smtClean="0"/>
              <a:t>eat()</a:t>
            </a:r>
          </a:p>
          <a:p>
            <a:r>
              <a:rPr lang="en-US" sz="2000" b="1" dirty="0" smtClean="0"/>
              <a:t>talk()</a:t>
            </a:r>
            <a:endParaRPr lang="en-US" sz="2000" b="1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3962400" y="778719"/>
            <a:ext cx="23408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962400" y="1676400"/>
            <a:ext cx="23408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362200" y="2785408"/>
            <a:ext cx="2362200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 smtClean="0"/>
              <a:t>Dog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		</a:t>
            </a:r>
          </a:p>
          <a:p>
            <a:r>
              <a:rPr lang="en-US" sz="2000" dirty="0" smtClean="0"/>
              <a:t>breed</a:t>
            </a:r>
            <a:br>
              <a:rPr lang="en-US" sz="2000" dirty="0" smtClean="0"/>
            </a:br>
            <a:r>
              <a:rPr lang="en-US" sz="2000" dirty="0" smtClean="0"/>
              <a:t>		</a:t>
            </a:r>
          </a:p>
          <a:p>
            <a:r>
              <a:rPr lang="en-US" sz="2000" dirty="0" smtClean="0"/>
              <a:t>fetch()</a:t>
            </a:r>
          </a:p>
          <a:p>
            <a:r>
              <a:rPr lang="en-US" sz="2000" b="1" dirty="0" smtClean="0"/>
              <a:t>talk()</a:t>
            </a:r>
            <a:endParaRPr lang="en-US" sz="2000" b="1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62200" y="3259327"/>
            <a:ext cx="23408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362200" y="3885601"/>
            <a:ext cx="23408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638800" y="2785408"/>
            <a:ext cx="2362200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 smtClean="0"/>
              <a:t>Cat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		</a:t>
            </a:r>
            <a:endParaRPr lang="en-US" sz="2000" dirty="0"/>
          </a:p>
          <a:p>
            <a:r>
              <a:rPr lang="en-US" sz="2000" dirty="0" smtClean="0"/>
              <a:t>	</a:t>
            </a:r>
            <a:br>
              <a:rPr lang="en-US" sz="2000" dirty="0" smtClean="0"/>
            </a:br>
            <a:r>
              <a:rPr lang="en-US" sz="2000" dirty="0" smtClean="0"/>
              <a:t>		</a:t>
            </a:r>
          </a:p>
          <a:p>
            <a:r>
              <a:rPr lang="en-US" sz="2000" dirty="0" smtClean="0"/>
              <a:t>scratch()</a:t>
            </a:r>
          </a:p>
          <a:p>
            <a:r>
              <a:rPr lang="en-US" sz="2000" b="1" dirty="0" smtClean="0"/>
              <a:t>talk()</a:t>
            </a:r>
            <a:endParaRPr lang="en-US" sz="2000" b="1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5638800" y="3259327"/>
            <a:ext cx="23408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638800" y="3885601"/>
            <a:ext cx="23408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4" idx="0"/>
          </p:cNvCxnSpPr>
          <p:nvPr/>
        </p:nvCxnSpPr>
        <p:spPr>
          <a:xfrm flipV="1">
            <a:off x="3543300" y="2551569"/>
            <a:ext cx="1409700" cy="2338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0"/>
          </p:cNvCxnSpPr>
          <p:nvPr/>
        </p:nvCxnSpPr>
        <p:spPr>
          <a:xfrm flipH="1" flipV="1">
            <a:off x="5486400" y="2551569"/>
            <a:ext cx="1333500" cy="2338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742225"/>
            <a:ext cx="6781800" cy="219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474013"/>
      </p:ext>
    </p:extLst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Overriding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09600" y="1676400"/>
            <a:ext cx="7620000" cy="22860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Class Pet {</a:t>
            </a:r>
          </a:p>
          <a:p>
            <a:pPr marL="6858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…</a:t>
            </a:r>
          </a:p>
          <a:p>
            <a:pPr marL="6858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function talk() {</a:t>
            </a:r>
          </a:p>
          <a:p>
            <a:pPr marL="6858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    echo 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"$this-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&gt;name is talking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.&lt;</a:t>
            </a:r>
            <a:r>
              <a:rPr lang="en-US" sz="2000" b="1" dirty="0" err="1" smtClean="0">
                <a:latin typeface="Courier New" charset="0"/>
                <a:ea typeface="Courier New" charset="0"/>
                <a:cs typeface="Courier New" charset="0"/>
              </a:rPr>
              <a:t>br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&gt;";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6858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}</a:t>
            </a:r>
          </a:p>
          <a:p>
            <a:pPr marL="6858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} // End of Pet class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.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609600" y="4114800"/>
            <a:ext cx="7620000" cy="2362200"/>
          </a:xfrm>
          <a:prstGeom prst="rect">
            <a:avLst/>
          </a:prstGeom>
          <a:solidFill>
            <a:srgbClr val="262626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Class Dog extends Pet {</a:t>
            </a:r>
          </a:p>
          <a:p>
            <a:pPr marL="6858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…</a:t>
            </a:r>
          </a:p>
          <a:p>
            <a:pPr marL="6858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function talk() {</a:t>
            </a:r>
          </a:p>
          <a:p>
            <a:pPr marL="6858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    echo 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"$this-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&gt;name says 'Woof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!'&lt;</a:t>
            </a:r>
            <a:r>
              <a:rPr lang="en-US" sz="2000" b="1" dirty="0" err="1" smtClean="0">
                <a:latin typeface="Courier New" charset="0"/>
                <a:ea typeface="Courier New" charset="0"/>
                <a:cs typeface="Courier New" charset="0"/>
              </a:rPr>
              <a:t>br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&gt;";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6858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}</a:t>
            </a:r>
          </a:p>
          <a:p>
            <a:pPr marL="6858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} // End of Dog class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.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702" y="118672"/>
            <a:ext cx="4216400" cy="238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26270"/>
      </p:ext>
    </p:extLst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09600" y="990600"/>
            <a:ext cx="4419600" cy="28194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// Create pets:</a:t>
            </a:r>
          </a:p>
          <a:p>
            <a:pPr marL="6858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$pet = new Pet('Fred');</a:t>
            </a:r>
          </a:p>
          <a:p>
            <a:pPr marL="6858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$dog = new Dog('Satchel');</a:t>
            </a:r>
          </a:p>
          <a:p>
            <a:pPr marL="68580" indent="0">
              <a:buNone/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6858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// Invoke methods:</a:t>
            </a:r>
          </a:p>
          <a:p>
            <a:pPr marL="6858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$pet-&gt;talk();</a:t>
            </a:r>
          </a:p>
          <a:p>
            <a:pPr marL="6858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$dog-&gt;talk();</a:t>
            </a:r>
          </a:p>
          <a:p>
            <a:pPr marL="68580" indent="0">
              <a:buFont typeface="Arial" pitchFamily="34" charset="0"/>
              <a:buNone/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68580" indent="0">
              <a:buFont typeface="Arial" pitchFamily="34" charset="0"/>
              <a:buNone/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32330" y="621268"/>
            <a:ext cx="1360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my-</a:t>
            </a:r>
            <a:r>
              <a:rPr lang="en-US" dirty="0" err="1" smtClean="0"/>
              <a:t>pets.php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9600" y="4147372"/>
            <a:ext cx="2743200" cy="7078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smtClean="0"/>
              <a:t>Fred is talking.</a:t>
            </a:r>
            <a:endParaRPr lang="en-US" sz="2000" dirty="0"/>
          </a:p>
          <a:p>
            <a:r>
              <a:rPr lang="en-US" sz="2000" dirty="0"/>
              <a:t>Satchel </a:t>
            </a:r>
            <a:r>
              <a:rPr lang="en-US" sz="2000" dirty="0" smtClean="0"/>
              <a:t>says </a:t>
            </a:r>
            <a:r>
              <a:rPr lang="en-US" sz="2000" dirty="0"/>
              <a:t>'</a:t>
            </a:r>
            <a:r>
              <a:rPr lang="en-US" sz="2000" dirty="0" smtClean="0"/>
              <a:t>Woof!'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005" y="2617171"/>
            <a:ext cx="3872994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61594"/>
      </p:ext>
    </p:extLst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781800" cy="4800600"/>
          </a:xfrm>
        </p:spPr>
        <p:txBody>
          <a:bodyPr/>
          <a:lstStyle/>
          <a:p>
            <a:r>
              <a:rPr lang="en-US" dirty="0" smtClean="0"/>
              <a:t>Override the talk() method in the Cat class</a:t>
            </a:r>
          </a:p>
          <a:p>
            <a:r>
              <a:rPr lang="en-US" dirty="0" smtClean="0"/>
              <a:t>Invoke the cat's talk() method in </a:t>
            </a:r>
            <a:r>
              <a:rPr lang="en-US" dirty="0" err="1" smtClean="0"/>
              <a:t>myPets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2760558"/>
            <a:ext cx="51054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56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It</a:t>
            </a: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57201" y="3119663"/>
            <a:ext cx="6934200" cy="3230562"/>
          </a:xfrm>
          <a:prstGeom prst="rect">
            <a:avLst/>
          </a:prstGeom>
          <a:solidFill>
            <a:srgbClr val="262626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Class Cat extends Pet </a:t>
            </a:r>
            <a:endParaRPr lang="en-US" sz="20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…</a:t>
            </a: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	function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talk() </a:t>
            </a:r>
            <a:endParaRPr lang="en-US" sz="20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	{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		echo "$this-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&gt;name says 'Meow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!'&lt;</a:t>
            </a:r>
            <a:r>
              <a:rPr lang="en-US" sz="2000" b="1" dirty="0" err="1" smtClean="0">
                <a:latin typeface="Courier New" charset="0"/>
                <a:ea typeface="Courier New" charset="0"/>
                <a:cs typeface="Courier New" charset="0"/>
              </a:rPr>
              <a:t>br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&gt;";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	}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} // End of Cat class.</a:t>
            </a:r>
          </a:p>
          <a:p>
            <a:pPr marL="68263" indent="0">
              <a:buFont typeface="Arial" pitchFamily="34" charset="0"/>
              <a:buNone/>
              <a:tabLst>
                <a:tab pos="442913" algn="l"/>
                <a:tab pos="900113" algn="l"/>
                <a:tab pos="1357313" algn="l"/>
              </a:tabLst>
            </a:pPr>
            <a:endParaRPr lang="en-US" sz="20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216400" y="918045"/>
            <a:ext cx="4394200" cy="364507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// Create pets:</a:t>
            </a:r>
          </a:p>
          <a:p>
            <a:pPr marL="6858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$pet = new Pet('Fred');</a:t>
            </a:r>
          </a:p>
          <a:p>
            <a:pPr marL="6858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$dog = new Dog('Satchel');</a:t>
            </a:r>
          </a:p>
          <a:p>
            <a:pPr marL="6858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$cat = new Cat('Garfield');</a:t>
            </a:r>
          </a:p>
          <a:p>
            <a:pPr marL="68580" indent="0">
              <a:buNone/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6858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// Invoke methods:</a:t>
            </a:r>
          </a:p>
          <a:p>
            <a:pPr marL="6858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$pet-&gt;talk();</a:t>
            </a:r>
          </a:p>
          <a:p>
            <a:pPr marL="6858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$dog-&gt;talk();</a:t>
            </a:r>
          </a:p>
          <a:p>
            <a:pPr marL="6858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$cat-&gt;talk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();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85417" y="541582"/>
            <a:ext cx="1360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my-</a:t>
            </a:r>
            <a:r>
              <a:rPr lang="en-US" dirty="0" err="1" smtClean="0"/>
              <a:t>pets.php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3242" y="1724921"/>
            <a:ext cx="2743200" cy="10156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smtClean="0"/>
              <a:t>Fred is talking.</a:t>
            </a:r>
            <a:endParaRPr lang="en-US" sz="2000" dirty="0"/>
          </a:p>
          <a:p>
            <a:r>
              <a:rPr lang="en-US" sz="2000" dirty="0" smtClean="0"/>
              <a:t>Satchel says </a:t>
            </a:r>
            <a:r>
              <a:rPr lang="en-US" sz="2000" dirty="0"/>
              <a:t>'</a:t>
            </a:r>
            <a:r>
              <a:rPr lang="en-US" sz="2000" dirty="0" smtClean="0"/>
              <a:t>Woof!'</a:t>
            </a:r>
            <a:endParaRPr lang="en-US" sz="2000" dirty="0"/>
          </a:p>
          <a:p>
            <a:r>
              <a:rPr lang="en-US" sz="2000" dirty="0" smtClean="0"/>
              <a:t>Garfield says 'Meow!'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0223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Modifiers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886200" y="762000"/>
            <a:ext cx="4876800" cy="4876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smtClean="0"/>
              <a:t>Public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572000" y="1447800"/>
            <a:ext cx="3581400" cy="3581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334000" y="2133600"/>
            <a:ext cx="2133600" cy="2133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smtClean="0"/>
              <a:t>Private</a:t>
            </a:r>
          </a:p>
          <a:p>
            <a:pPr algn="ctr"/>
            <a:endParaRPr lang="en-US" sz="2800" dirty="0"/>
          </a:p>
          <a:p>
            <a:pPr algn="ctr"/>
            <a:r>
              <a:rPr lang="en-US" dirty="0" smtClean="0"/>
              <a:t>this class only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5562600" y="1600200"/>
            <a:ext cx="16230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Protected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70087" y="838200"/>
            <a:ext cx="10641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Public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167329" y="4249593"/>
            <a:ext cx="24435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this class </a:t>
            </a:r>
            <a:r>
              <a:rPr lang="en-US" dirty="0" smtClean="0">
                <a:solidFill>
                  <a:srgbClr val="FFFFFF"/>
                </a:solidFill>
              </a:rPr>
              <a:t>and its parent/</a:t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>derived classes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81600" y="5117068"/>
            <a:ext cx="24435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any class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722180" y="1638299"/>
            <a:ext cx="3468820" cy="240030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Class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SomeClass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sz="20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68580" indent="0">
              <a:buNone/>
            </a:pP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6858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public $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var1;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6858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protected $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var2;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6858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private $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var3;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6858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33400" y="4648200"/>
            <a:ext cx="7620000" cy="2819400"/>
          </a:xfrm>
        </p:spPr>
        <p:txBody>
          <a:bodyPr/>
          <a:lstStyle/>
          <a:p>
            <a:r>
              <a:rPr lang="en-US" dirty="0" smtClean="0"/>
              <a:t>Access control, or </a:t>
            </a:r>
            <a:r>
              <a:rPr lang="en-US" i="1" dirty="0" smtClean="0"/>
              <a:t>visibility, </a:t>
            </a:r>
            <a:br>
              <a:rPr lang="en-US" i="1" dirty="0" smtClean="0"/>
            </a:br>
            <a:r>
              <a:rPr lang="en-US" dirty="0" smtClean="0"/>
              <a:t>refers to where the members </a:t>
            </a:r>
            <a:br>
              <a:rPr lang="en-US" dirty="0" smtClean="0"/>
            </a:br>
            <a:r>
              <a:rPr lang="en-US" dirty="0" smtClean="0"/>
              <a:t>of a class are visible.</a:t>
            </a:r>
          </a:p>
          <a:p>
            <a:r>
              <a:rPr lang="en-US" dirty="0" smtClean="0"/>
              <a:t>Variables (attributes) </a:t>
            </a:r>
            <a:r>
              <a:rPr lang="en-US" i="1" dirty="0" smtClean="0"/>
              <a:t>must </a:t>
            </a:r>
            <a:r>
              <a:rPr lang="en-US" dirty="0" smtClean="0"/>
              <a:t>have an access modifier</a:t>
            </a:r>
          </a:p>
          <a:p>
            <a:r>
              <a:rPr lang="en-US" dirty="0" smtClean="0"/>
              <a:t>Methods default to public, so the modifier is optional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32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Indicating Visibility in UML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4724400" cy="4800600"/>
          </a:xfrm>
        </p:spPr>
        <p:txBody>
          <a:bodyPr/>
          <a:lstStyle/>
          <a:p>
            <a:r>
              <a:rPr lang="en-US" dirty="0" smtClean="0"/>
              <a:t>+ for public</a:t>
            </a:r>
          </a:p>
          <a:p>
            <a:r>
              <a:rPr lang="en-US" dirty="0" smtClean="0"/>
              <a:t>- for private</a:t>
            </a:r>
          </a:p>
          <a:p>
            <a:r>
              <a:rPr lang="en-US" dirty="0" smtClean="0"/>
              <a:t># for protected</a:t>
            </a:r>
          </a:p>
          <a:p>
            <a:endParaRPr lang="en-US" dirty="0"/>
          </a:p>
          <a:p>
            <a:r>
              <a:rPr lang="en-US" dirty="0" smtClean="0"/>
              <a:t>It is common to name private instance variables with an underscore (e.g. $_</a:t>
            </a:r>
            <a:r>
              <a:rPr lang="en-US" dirty="0" err="1" smtClean="0"/>
              <a:t>privateVar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81600" y="2057400"/>
            <a:ext cx="2362200" cy="22467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 err="1" smtClean="0"/>
              <a:t>SomeClass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		</a:t>
            </a:r>
          </a:p>
          <a:p>
            <a:r>
              <a:rPr lang="en-US" sz="2000" dirty="0" smtClean="0"/>
              <a:t>- attr1</a:t>
            </a:r>
            <a:endParaRPr lang="en-US" sz="2000" dirty="0"/>
          </a:p>
          <a:p>
            <a:r>
              <a:rPr lang="en-US" sz="2000" dirty="0" smtClean="0"/>
              <a:t># attr2	</a:t>
            </a:r>
            <a:br>
              <a:rPr lang="en-US" sz="2000" dirty="0" smtClean="0"/>
            </a:br>
            <a:r>
              <a:rPr lang="en-US" sz="2000" dirty="0" smtClean="0"/>
              <a:t>		</a:t>
            </a:r>
          </a:p>
          <a:p>
            <a:r>
              <a:rPr lang="en-US" sz="2000" dirty="0" smtClean="0"/>
              <a:t>- method1</a:t>
            </a:r>
          </a:p>
          <a:p>
            <a:r>
              <a:rPr lang="en-US" sz="2000" dirty="0" smtClean="0"/>
              <a:t>+  method2</a:t>
            </a:r>
            <a:endParaRPr lang="en-US" sz="20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181600" y="2531319"/>
            <a:ext cx="23408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181600" y="3505200"/>
            <a:ext cx="23408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66314"/>
      </p:ext>
    </p:extLst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PHP Class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839290" y="1619310"/>
            <a:ext cx="4454730" cy="4493627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&lt;?</a:t>
            </a:r>
            <a:r>
              <a:rPr lang="en-US" sz="2000" b="1" dirty="0" err="1" smtClean="0">
                <a:latin typeface="Courier New" charset="0"/>
                <a:ea typeface="Courier New" charset="0"/>
                <a:cs typeface="Courier New" charset="0"/>
              </a:rPr>
              <a:t>php</a:t>
            </a:r>
            <a:endParaRPr lang="en-US" sz="20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class Pet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private $_name;</a:t>
            </a: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private 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$_color;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function 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eat() 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{</a:t>
            </a: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	echo 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$this-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&gt;_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name</a:t>
            </a:r>
            <a:b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		." is eating</a:t>
            </a:r>
            <a:r>
              <a:rPr lang="is-IS" sz="2000" b="1" dirty="0" smtClean="0">
                <a:latin typeface="Courier New" charset="0"/>
                <a:ea typeface="Courier New" charset="0"/>
                <a:cs typeface="Courier New" charset="0"/>
              </a:rPr>
              <a:t>&lt;br&gt;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";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4" name="Right Brace 3"/>
          <p:cNvSpPr/>
          <p:nvPr/>
        </p:nvSpPr>
        <p:spPr>
          <a:xfrm>
            <a:off x="6321029" y="2760138"/>
            <a:ext cx="208746" cy="761622"/>
          </a:xfrm>
          <a:prstGeom prst="rightBrac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6321029" y="3934162"/>
            <a:ext cx="253242" cy="1450914"/>
          </a:xfrm>
          <a:prstGeom prst="rightBrac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556784" y="2751465"/>
            <a:ext cx="15915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data</a:t>
            </a:r>
            <a:br>
              <a:rPr lang="en-US" sz="2400" dirty="0" smtClean="0">
                <a:solidFill>
                  <a:srgbClr val="0000FF"/>
                </a:solidFill>
              </a:rPr>
            </a:br>
            <a:r>
              <a:rPr lang="en-US" sz="2400" dirty="0" smtClean="0">
                <a:solidFill>
                  <a:srgbClr val="0000FF"/>
                </a:solidFill>
              </a:rPr>
              <a:t>(attributes)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45382" y="4269996"/>
            <a:ext cx="17604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functionality</a:t>
            </a:r>
            <a:br>
              <a:rPr lang="en-US" sz="2400" dirty="0" smtClean="0">
                <a:solidFill>
                  <a:srgbClr val="0000FF"/>
                </a:solidFill>
              </a:rPr>
            </a:br>
            <a:r>
              <a:rPr lang="en-US" sz="2400" dirty="0" smtClean="0">
                <a:solidFill>
                  <a:srgbClr val="0000FF"/>
                </a:solidFill>
              </a:rPr>
              <a:t>(methods)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0" name="Left Brace 9"/>
          <p:cNvSpPr/>
          <p:nvPr/>
        </p:nvSpPr>
        <p:spPr>
          <a:xfrm>
            <a:off x="1621002" y="2762886"/>
            <a:ext cx="191279" cy="2850424"/>
          </a:xfrm>
          <a:prstGeom prst="leftBrac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26759" y="3674538"/>
            <a:ext cx="13672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>
                <a:solidFill>
                  <a:srgbClr val="0000FF"/>
                </a:solidFill>
              </a:rPr>
              <a:t>class</a:t>
            </a:r>
            <a:br>
              <a:rPr lang="en-US" sz="2400" dirty="0" smtClean="0">
                <a:solidFill>
                  <a:srgbClr val="0000FF"/>
                </a:solidFill>
              </a:rPr>
            </a:br>
            <a:r>
              <a:rPr lang="en-US" sz="2400" dirty="0" smtClean="0">
                <a:solidFill>
                  <a:srgbClr val="0000FF"/>
                </a:solidFill>
              </a:rPr>
              <a:t>members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58000" y="506045"/>
            <a:ext cx="1806437" cy="147732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Note:  Class names do not have to be the same as file names in PHP.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54435" y="1219200"/>
            <a:ext cx="10701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" indent="0">
              <a:buNone/>
              <a:tabLst>
                <a:tab pos="457200" algn="l"/>
                <a:tab pos="912813" algn="l"/>
                <a:tab pos="1370013" algn="l"/>
                <a:tab pos="1825625" algn="l"/>
              </a:tabLst>
            </a:pPr>
            <a:r>
              <a:rPr lang="en-US" sz="2000" dirty="0" err="1" smtClean="0"/>
              <a:t>pet.php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5105400" y="5791200"/>
            <a:ext cx="2743200" cy="64633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/>
              <a:t>To access class attributes within the class, use </a:t>
            </a:r>
            <a:r>
              <a:rPr lang="en-US" b="1"/>
              <a:t>$this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1718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Class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Static variables are remembered (shared) across all instances of a class.</a:t>
            </a:r>
          </a:p>
          <a:p>
            <a:r>
              <a:rPr lang="en-US" dirty="0" smtClean="0"/>
              <a:t>Accessed through the </a:t>
            </a:r>
            <a:r>
              <a:rPr lang="en-US" b="1" dirty="0" smtClean="0"/>
              <a:t>self </a:t>
            </a:r>
            <a:r>
              <a:rPr lang="en-US" dirty="0" smtClean="0"/>
              <a:t>reference, followed by the </a:t>
            </a:r>
            <a:r>
              <a:rPr lang="en-US" i="1" dirty="0" smtClean="0"/>
              <a:t>scope resolution operator, </a:t>
            </a:r>
            <a:r>
              <a:rPr lang="en-US" dirty="0" smtClean="0"/>
              <a:t>::</a:t>
            </a:r>
          </a:p>
          <a:p>
            <a:pPr lvl="1"/>
            <a:r>
              <a:rPr lang="en-US" b="1" dirty="0" smtClean="0"/>
              <a:t>$this </a:t>
            </a:r>
            <a:r>
              <a:rPr lang="en-US" dirty="0" smtClean="0"/>
              <a:t>refers to an object</a:t>
            </a:r>
          </a:p>
          <a:p>
            <a:pPr lvl="1"/>
            <a:r>
              <a:rPr lang="en-US" b="1" dirty="0" smtClean="0"/>
              <a:t>self </a:t>
            </a:r>
            <a:r>
              <a:rPr lang="en-US" dirty="0" smtClean="0"/>
              <a:t>refers to the class</a:t>
            </a:r>
          </a:p>
          <a:p>
            <a:pPr lvl="2"/>
            <a:r>
              <a:rPr lang="en-US" dirty="0" smtClean="0"/>
              <a:t>No dollar sign</a:t>
            </a:r>
          </a:p>
          <a:p>
            <a:r>
              <a:rPr lang="en-US" dirty="0" smtClean="0"/>
              <a:t>Syntax</a:t>
            </a:r>
          </a:p>
          <a:p>
            <a:pPr lvl="1"/>
            <a:r>
              <a:rPr lang="en-US" dirty="0" smtClean="0"/>
              <a:t>$this-&gt;</a:t>
            </a:r>
            <a:r>
              <a:rPr lang="en-US" dirty="0" err="1" smtClean="0"/>
              <a:t>var</a:t>
            </a:r>
            <a:endParaRPr lang="en-US" dirty="0" smtClean="0"/>
          </a:p>
          <a:p>
            <a:pPr lvl="1"/>
            <a:r>
              <a:rPr lang="en-US" dirty="0" smtClean="0"/>
              <a:t>self::$</a:t>
            </a:r>
            <a:r>
              <a:rPr lang="en-US" dirty="0" err="1" smtClean="0"/>
              <a:t>staticVar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300" y="3200400"/>
            <a:ext cx="3589587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0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81000" y="609600"/>
            <a:ext cx="8382000" cy="60198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class Pet </a:t>
            </a:r>
            <a:endParaRPr lang="en-US" sz="1800" b="1" dirty="0" smtClean="0">
              <a:latin typeface="Courier New"/>
              <a:cs typeface="Courier New"/>
            </a:endParaRPr>
          </a:p>
          <a:p>
            <a:pPr marL="114300" indent="0">
              <a:buNone/>
            </a:pPr>
            <a:r>
              <a:rPr lang="en-US" sz="1800" b="1" dirty="0" smtClean="0">
                <a:latin typeface="Courier New"/>
                <a:cs typeface="Courier New"/>
              </a:rPr>
              <a:t>{</a:t>
            </a:r>
            <a:endParaRPr lang="en-US" sz="1800" b="1" dirty="0">
              <a:latin typeface="Courier New"/>
              <a:cs typeface="Courier New"/>
            </a:endParaRPr>
          </a:p>
          <a:p>
            <a:pPr marL="11430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  </a:t>
            </a:r>
            <a:r>
              <a:rPr lang="en-US" sz="1800" b="1" dirty="0" smtClean="0">
                <a:latin typeface="Courier New"/>
                <a:cs typeface="Courier New"/>
              </a:rPr>
              <a:t>/</a:t>
            </a:r>
            <a:r>
              <a:rPr lang="en-US" sz="1800" b="1" dirty="0">
                <a:latin typeface="Courier New"/>
                <a:cs typeface="Courier New"/>
              </a:rPr>
              <a:t>/ Declare the attributes:</a:t>
            </a:r>
          </a:p>
          <a:p>
            <a:pPr marL="11430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  </a:t>
            </a:r>
            <a:r>
              <a:rPr lang="en-US" sz="1800" b="1" dirty="0" smtClean="0">
                <a:latin typeface="Courier New"/>
                <a:cs typeface="Courier New"/>
              </a:rPr>
              <a:t>protected </a:t>
            </a:r>
            <a:r>
              <a:rPr lang="en-US" sz="1800" b="1" dirty="0">
                <a:latin typeface="Courier New"/>
                <a:cs typeface="Courier New"/>
              </a:rPr>
              <a:t>$name;</a:t>
            </a:r>
          </a:p>
          <a:p>
            <a:pPr marL="11430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 </a:t>
            </a:r>
            <a:r>
              <a:rPr lang="en-US" sz="1800" b="1" dirty="0" smtClean="0">
                <a:latin typeface="Courier New"/>
                <a:cs typeface="Courier New"/>
              </a:rPr>
              <a:t> </a:t>
            </a:r>
            <a:r>
              <a:rPr lang="en-US" sz="1800" b="1" dirty="0">
                <a:latin typeface="Courier New"/>
                <a:cs typeface="Courier New"/>
              </a:rPr>
              <a:t>protected $id;</a:t>
            </a:r>
          </a:p>
          <a:p>
            <a:pPr marL="11430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    </a:t>
            </a:r>
          </a:p>
          <a:p>
            <a:pPr marL="11430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  </a:t>
            </a:r>
            <a:r>
              <a:rPr lang="en-US" sz="1800" b="1" dirty="0" smtClean="0">
                <a:latin typeface="Courier New"/>
                <a:cs typeface="Courier New"/>
              </a:rPr>
              <a:t>/</a:t>
            </a:r>
            <a:r>
              <a:rPr lang="en-US" sz="1800" b="1" dirty="0">
                <a:latin typeface="Courier New"/>
                <a:cs typeface="Courier New"/>
              </a:rPr>
              <a:t>/ Declare a static attribute</a:t>
            </a:r>
          </a:p>
          <a:p>
            <a:pPr marL="11430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  </a:t>
            </a:r>
            <a:r>
              <a:rPr lang="en-US" sz="1800" b="1" dirty="0" smtClean="0">
                <a:solidFill>
                  <a:srgbClr val="FFFF00"/>
                </a:solidFill>
                <a:latin typeface="Courier New"/>
                <a:cs typeface="Courier New"/>
              </a:rPr>
              <a:t>private </a:t>
            </a:r>
            <a:r>
              <a:rPr lang="en-US" sz="1800" b="1" dirty="0">
                <a:solidFill>
                  <a:srgbClr val="FFFF00"/>
                </a:solidFill>
                <a:latin typeface="Courier New"/>
                <a:cs typeface="Courier New"/>
              </a:rPr>
              <a:t>static $_counter = 0;</a:t>
            </a:r>
          </a:p>
          <a:p>
            <a:pPr marL="114300" indent="0">
              <a:buNone/>
            </a:pPr>
            <a:endParaRPr lang="en-US" sz="1800" b="1" dirty="0">
              <a:solidFill>
                <a:srgbClr val="FFF39B"/>
              </a:solidFill>
              <a:latin typeface="Courier New"/>
              <a:cs typeface="Courier New"/>
            </a:endParaRPr>
          </a:p>
          <a:p>
            <a:pPr marL="11430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  </a:t>
            </a:r>
            <a:r>
              <a:rPr lang="en-US" sz="1800" b="1" dirty="0" smtClean="0">
                <a:latin typeface="Courier New"/>
                <a:cs typeface="Courier New"/>
              </a:rPr>
              <a:t>/</a:t>
            </a:r>
            <a:r>
              <a:rPr lang="en-US" sz="1800" b="1" dirty="0">
                <a:latin typeface="Courier New"/>
                <a:cs typeface="Courier New"/>
              </a:rPr>
              <a:t>/ </a:t>
            </a:r>
            <a:r>
              <a:rPr lang="en-US" sz="1800" b="1" dirty="0" smtClean="0">
                <a:latin typeface="Courier New"/>
                <a:cs typeface="Courier New"/>
              </a:rPr>
              <a:t>Constructor</a:t>
            </a:r>
            <a:endParaRPr lang="en-US" sz="1800" b="1" dirty="0">
              <a:latin typeface="Courier New"/>
              <a:cs typeface="Courier New"/>
            </a:endParaRPr>
          </a:p>
          <a:p>
            <a:pPr marL="11430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  </a:t>
            </a:r>
            <a:r>
              <a:rPr lang="en-US" sz="1800" b="1" dirty="0" smtClean="0">
                <a:latin typeface="Courier New"/>
                <a:cs typeface="Courier New"/>
              </a:rPr>
              <a:t>function </a:t>
            </a:r>
            <a:r>
              <a:rPr lang="en-US" sz="1800" b="1" dirty="0">
                <a:latin typeface="Courier New"/>
                <a:cs typeface="Courier New"/>
              </a:rPr>
              <a:t>__construct($</a:t>
            </a:r>
            <a:r>
              <a:rPr lang="en-US" sz="1800" b="1" dirty="0" err="1">
                <a:latin typeface="Courier New"/>
                <a:cs typeface="Courier New"/>
              </a:rPr>
              <a:t>pet_name</a:t>
            </a:r>
            <a:r>
              <a:rPr lang="en-US" sz="1800" b="1" dirty="0">
                <a:latin typeface="Courier New"/>
                <a:cs typeface="Courier New"/>
              </a:rPr>
              <a:t>) </a:t>
            </a:r>
            <a:endParaRPr lang="en-US" sz="1800" b="1" dirty="0" smtClean="0">
              <a:latin typeface="Courier New"/>
              <a:cs typeface="Courier New"/>
            </a:endParaRPr>
          </a:p>
          <a:p>
            <a:pPr marL="114300" indent="0">
              <a:buNone/>
            </a:pPr>
            <a:r>
              <a:rPr lang="en-US" sz="1800" b="1" dirty="0" smtClean="0">
                <a:latin typeface="Courier New"/>
                <a:cs typeface="Courier New"/>
              </a:rPr>
              <a:t>  {</a:t>
            </a:r>
            <a:endParaRPr lang="en-US" sz="1800" b="1" dirty="0">
              <a:latin typeface="Courier New"/>
              <a:cs typeface="Courier New"/>
            </a:endParaRPr>
          </a:p>
          <a:p>
            <a:pPr marL="11430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    </a:t>
            </a:r>
            <a:r>
              <a:rPr lang="en-US" sz="1800" b="1" dirty="0" smtClean="0">
                <a:latin typeface="Courier New"/>
                <a:cs typeface="Courier New"/>
              </a:rPr>
              <a:t>$</a:t>
            </a:r>
            <a:r>
              <a:rPr lang="en-US" sz="1800" b="1" dirty="0">
                <a:latin typeface="Courier New"/>
                <a:cs typeface="Courier New"/>
              </a:rPr>
              <a:t>this-&gt;name = $</a:t>
            </a:r>
            <a:r>
              <a:rPr lang="en-US" sz="1800" b="1" dirty="0" err="1">
                <a:latin typeface="Courier New"/>
                <a:cs typeface="Courier New"/>
              </a:rPr>
              <a:t>pet_name</a:t>
            </a:r>
            <a:r>
              <a:rPr lang="en-US" sz="1800" b="1" dirty="0">
                <a:latin typeface="Courier New"/>
                <a:cs typeface="Courier New"/>
              </a:rPr>
              <a:t>;</a:t>
            </a:r>
          </a:p>
          <a:p>
            <a:pPr marL="11430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    </a:t>
            </a:r>
            <a:r>
              <a:rPr lang="en-US" sz="1800" b="1" dirty="0" smtClean="0">
                <a:solidFill>
                  <a:srgbClr val="FFFF00"/>
                </a:solidFill>
                <a:latin typeface="Courier New"/>
                <a:cs typeface="Courier New"/>
              </a:rPr>
              <a:t>self</a:t>
            </a:r>
            <a:r>
              <a:rPr lang="en-US" sz="1800" b="1" dirty="0">
                <a:solidFill>
                  <a:srgbClr val="FFFF00"/>
                </a:solidFill>
                <a:latin typeface="Courier New"/>
                <a:cs typeface="Courier New"/>
              </a:rPr>
              <a:t>::$_counter++;</a:t>
            </a:r>
          </a:p>
          <a:p>
            <a:pPr marL="11430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    </a:t>
            </a:r>
            <a:r>
              <a:rPr lang="en-US" sz="1800" b="1" dirty="0" smtClean="0">
                <a:latin typeface="Courier New"/>
                <a:cs typeface="Courier New"/>
              </a:rPr>
              <a:t>$</a:t>
            </a:r>
            <a:r>
              <a:rPr lang="en-US" sz="1800" b="1" dirty="0">
                <a:latin typeface="Courier New"/>
                <a:cs typeface="Courier New"/>
              </a:rPr>
              <a:t>this-&gt;id = </a:t>
            </a:r>
            <a:r>
              <a:rPr lang="en-US" sz="1800" b="1" dirty="0">
                <a:solidFill>
                  <a:srgbClr val="FFFF00"/>
                </a:solidFill>
                <a:latin typeface="Courier New"/>
                <a:cs typeface="Courier New"/>
              </a:rPr>
              <a:t>self::$_counter;</a:t>
            </a:r>
          </a:p>
          <a:p>
            <a:pPr marL="11430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    </a:t>
            </a:r>
            <a:r>
              <a:rPr lang="en-US" sz="1800" b="1" dirty="0" smtClean="0">
                <a:latin typeface="Courier New"/>
                <a:cs typeface="Courier New"/>
              </a:rPr>
              <a:t>echo </a:t>
            </a:r>
            <a:r>
              <a:rPr lang="en-US" sz="1800" b="1" dirty="0">
                <a:latin typeface="Courier New"/>
                <a:cs typeface="Courier New"/>
              </a:rPr>
              <a:t>"&lt;p&gt;Created </a:t>
            </a:r>
            <a:r>
              <a:rPr lang="en-US" sz="1800" b="1" dirty="0" smtClean="0">
                <a:latin typeface="Courier New"/>
                <a:cs typeface="Courier New"/>
              </a:rPr>
              <a:t>$</a:t>
            </a:r>
            <a:r>
              <a:rPr lang="en-US" sz="1800" b="1" dirty="0">
                <a:latin typeface="Courier New"/>
                <a:cs typeface="Courier New"/>
              </a:rPr>
              <a:t>this-&gt;name with ID: </a:t>
            </a:r>
            <a:r>
              <a:rPr lang="en-US" sz="1800" b="1" dirty="0">
                <a:solidFill>
                  <a:srgbClr val="FFFF00"/>
                </a:solidFill>
                <a:latin typeface="Courier New"/>
                <a:cs typeface="Courier New"/>
              </a:rPr>
              <a:t>$this-&gt;id</a:t>
            </a:r>
            <a:r>
              <a:rPr lang="en-US" sz="1800" b="1" dirty="0">
                <a:latin typeface="Courier New"/>
                <a:cs typeface="Courier New"/>
              </a:rPr>
              <a:t>&lt;/p&gt;";</a:t>
            </a:r>
          </a:p>
          <a:p>
            <a:pPr marL="11430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  </a:t>
            </a:r>
            <a:r>
              <a:rPr lang="en-US" sz="1800" b="1" dirty="0" smtClean="0">
                <a:latin typeface="Courier New"/>
                <a:cs typeface="Courier New"/>
              </a:rPr>
              <a:t>}</a:t>
            </a:r>
            <a:endParaRPr lang="en-US" sz="1800" b="1" dirty="0">
              <a:latin typeface="Courier New"/>
              <a:cs typeface="Courier New"/>
            </a:endParaRPr>
          </a:p>
          <a:p>
            <a:pPr marL="114300" indent="0">
              <a:buNone/>
            </a:pPr>
            <a:r>
              <a:rPr lang="en-US" sz="1800" b="1" dirty="0" smtClean="0">
                <a:latin typeface="Courier New"/>
                <a:cs typeface="Courier New"/>
              </a:rPr>
              <a:t>}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893623" y="914400"/>
            <a:ext cx="4114800" cy="914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en-US" sz="1800" b="1" dirty="0" smtClean="0">
                <a:solidFill>
                  <a:schemeClr val="tx1"/>
                </a:solidFill>
                <a:latin typeface="Courier New"/>
                <a:cs typeface="Courier New"/>
              </a:rPr>
              <a:t>$bunny = </a:t>
            </a:r>
            <a:r>
              <a:rPr lang="en-US" sz="1800" b="1" dirty="0">
                <a:solidFill>
                  <a:schemeClr val="tx1"/>
                </a:solidFill>
                <a:latin typeface="Courier New"/>
                <a:cs typeface="Courier New"/>
              </a:rPr>
              <a:t>new </a:t>
            </a:r>
            <a:r>
              <a:rPr lang="en-US" sz="1800" b="1" dirty="0" smtClean="0">
                <a:solidFill>
                  <a:schemeClr val="tx1"/>
                </a:solidFill>
                <a:latin typeface="Courier New"/>
                <a:cs typeface="Courier New"/>
              </a:rPr>
              <a:t>Pet("Bugs")</a:t>
            </a:r>
            <a:r>
              <a:rPr lang="en-US" sz="1800" b="1" dirty="0">
                <a:solidFill>
                  <a:schemeClr val="tx1"/>
                </a:solidFill>
                <a:latin typeface="Courier New"/>
                <a:cs typeface="Courier New"/>
              </a:rPr>
              <a:t>;</a:t>
            </a:r>
          </a:p>
          <a:p>
            <a:pPr marL="114300" indent="0">
              <a:buNone/>
            </a:pPr>
            <a:r>
              <a:rPr lang="en-US" sz="1800" b="1" dirty="0" smtClean="0">
                <a:solidFill>
                  <a:schemeClr val="tx1"/>
                </a:solidFill>
                <a:latin typeface="Courier New"/>
                <a:cs typeface="Courier New"/>
              </a:rPr>
              <a:t>$kitty = new Cat("Felix");</a:t>
            </a:r>
            <a:endParaRPr lang="en-US" sz="1800" b="1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172199" y="1981200"/>
            <a:ext cx="2836223" cy="7078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Created Bugs with ID: 1</a:t>
            </a:r>
          </a:p>
          <a:p>
            <a:r>
              <a:rPr lang="en-US" sz="2000" dirty="0" smtClean="0"/>
              <a:t>Created </a:t>
            </a:r>
            <a:r>
              <a:rPr lang="en-US" sz="2000" dirty="0"/>
              <a:t>Felix with ID: 2</a:t>
            </a:r>
          </a:p>
        </p:txBody>
      </p:sp>
    </p:spTree>
    <p:extLst>
      <p:ext uri="{BB962C8B-B14F-4D97-AF65-F5344CB8AC3E}">
        <p14:creationId xmlns:p14="http://schemas.microsoft.com/office/powerpoint/2010/main" val="9474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an Object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e </a:t>
            </a:r>
            <a:r>
              <a:rPr lang="en-US" dirty="0"/>
              <a:t>use a </a:t>
            </a:r>
            <a:r>
              <a:rPr lang="en-US" i="1" dirty="0" smtClean="0"/>
              <a:t>constructor </a:t>
            </a:r>
            <a:r>
              <a:rPr lang="en-US" dirty="0" smtClean="0"/>
              <a:t>to </a:t>
            </a:r>
            <a:r>
              <a:rPr lang="en-US" i="1" dirty="0" smtClean="0"/>
              <a:t>instantiate </a:t>
            </a:r>
            <a:r>
              <a:rPr lang="en-US" dirty="0" smtClean="0"/>
              <a:t>a </a:t>
            </a:r>
            <a:r>
              <a:rPr lang="en-US" dirty="0"/>
              <a:t>class</a:t>
            </a:r>
            <a:r>
              <a:rPr lang="en-US" dirty="0" smtClean="0"/>
              <a:t>, i.e. </a:t>
            </a:r>
            <a:r>
              <a:rPr lang="en-US" dirty="0"/>
              <a:t>create an </a:t>
            </a:r>
            <a:r>
              <a:rPr lang="en-US" dirty="0" smtClean="0"/>
              <a:t>object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smtClean="0"/>
              <a:t>name of the constructor is the same as the name of the class</a:t>
            </a:r>
          </a:p>
          <a:p>
            <a:pPr lvl="1"/>
            <a:r>
              <a:rPr lang="en-US" dirty="0" smtClean="0"/>
              <a:t>$object = new </a:t>
            </a:r>
            <a:r>
              <a:rPr lang="en-US" dirty="0" err="1" smtClean="0"/>
              <a:t>ClassName</a:t>
            </a:r>
            <a:r>
              <a:rPr lang="en-US" dirty="0" smtClean="0"/>
              <a:t>();</a:t>
            </a:r>
          </a:p>
          <a:p>
            <a:pPr lvl="2"/>
            <a:r>
              <a:rPr lang="en-US" b="1" dirty="0" smtClean="0"/>
              <a:t>$object </a:t>
            </a:r>
            <a:r>
              <a:rPr lang="en-US" dirty="0" smtClean="0"/>
              <a:t>is an </a:t>
            </a:r>
            <a:r>
              <a:rPr lang="en-US" i="1" dirty="0" smtClean="0"/>
              <a:t>instance</a:t>
            </a:r>
            <a:r>
              <a:rPr lang="en-US" dirty="0" smtClean="0"/>
              <a:t> of </a:t>
            </a:r>
            <a:r>
              <a:rPr lang="en-US" b="1" dirty="0" err="1" smtClean="0"/>
              <a:t>ClassName</a:t>
            </a:r>
          </a:p>
          <a:p>
            <a:r>
              <a:rPr lang="en-US" dirty="0" smtClean="0"/>
              <a:t>To invoke a method on the object, </a:t>
            </a:r>
            <a:br>
              <a:rPr lang="en-US" dirty="0" smtClean="0"/>
            </a:br>
            <a:r>
              <a:rPr lang="en-US" dirty="0" smtClean="0"/>
              <a:t>we use the </a:t>
            </a:r>
            <a:r>
              <a:rPr lang="en-US" i="1" dirty="0" smtClean="0"/>
              <a:t>object operator </a:t>
            </a:r>
            <a:r>
              <a:rPr lang="en-US" dirty="0" smtClean="0"/>
              <a:t>(-&gt;)</a:t>
            </a:r>
          </a:p>
          <a:p>
            <a:pPr lvl="1"/>
            <a:r>
              <a:rPr lang="en-US" dirty="0" smtClean="0"/>
              <a:t>$object -&gt; </a:t>
            </a:r>
            <a:r>
              <a:rPr lang="en-US" dirty="0" err="1" smtClean="0"/>
              <a:t>methodName</a:t>
            </a:r>
            <a:r>
              <a:rPr lang="en-US" dirty="0" smtClean="0"/>
              <a:t>();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812"/>
          <a:stretch/>
        </p:blipFill>
        <p:spPr>
          <a:xfrm>
            <a:off x="5257800" y="3931722"/>
            <a:ext cx="3175437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25271"/>
      </p:ext>
    </p:extLst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an Object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914401" y="1905000"/>
            <a:ext cx="5638800" cy="38100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&lt;?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php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//Include the class definition</a:t>
            </a: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require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('</a:t>
            </a:r>
            <a:r>
              <a:rPr lang="en-US" sz="2000" b="1" dirty="0" err="1" smtClean="0">
                <a:latin typeface="Courier New" charset="0"/>
                <a:ea typeface="Courier New" charset="0"/>
                <a:cs typeface="Courier New" charset="0"/>
              </a:rPr>
              <a:t>pet.php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');</a:t>
            </a: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//Create an object</a:t>
            </a: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$pet1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= new 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Pet();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//Call the 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eat method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$pet1-&gt;eat();</a:t>
            </a: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81600" y="1500206"/>
            <a:ext cx="1360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my-</a:t>
            </a:r>
            <a:r>
              <a:rPr lang="en-US" dirty="0" err="1" smtClean="0"/>
              <a:t>pets.php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753101" y="3209835"/>
            <a:ext cx="1600200" cy="120032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Did we define a constructor in </a:t>
            </a:r>
            <a:r>
              <a:rPr lang="en-US" smtClean="0"/>
              <a:t>the Pet class?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9582"/>
      </p:ext>
    </p:extLst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talk and sleep methods to your Pet class</a:t>
            </a:r>
          </a:p>
          <a:p>
            <a:r>
              <a:rPr lang="en-US" dirty="0" smtClean="0"/>
              <a:t>Test the methods in </a:t>
            </a:r>
            <a:r>
              <a:rPr lang="en-US" dirty="0" err="1" smtClean="0"/>
              <a:t>myPets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80" y="2595562"/>
            <a:ext cx="73660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13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Classes with Fat-Free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Instead of requiring the class in every file that needs it, we can require the class just once</a:t>
            </a:r>
          </a:p>
          <a:p>
            <a:r>
              <a:rPr lang="en-US" dirty="0" smtClean="0"/>
              <a:t>Steps: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US" dirty="0" smtClean="0"/>
              <a:t>Add class path to </a:t>
            </a:r>
            <a:r>
              <a:rPr lang="en-US" b="1" dirty="0" err="1" smtClean="0"/>
              <a:t>composer.json</a:t>
            </a:r>
            <a:r>
              <a:rPr lang="en-US" b="1" dirty="0" smtClean="0"/>
              <a:t> 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US" dirty="0" smtClean="0"/>
              <a:t>Remove require from </a:t>
            </a:r>
            <a:r>
              <a:rPr lang="en-US" b="1" dirty="0" err="1" smtClean="0"/>
              <a:t>myPets.php</a:t>
            </a:r>
            <a:endParaRPr lang="en-US" b="1" dirty="0" smtClean="0"/>
          </a:p>
          <a:p>
            <a:pPr marL="868680" lvl="1" indent="-457200">
              <a:buFont typeface="+mj-lt"/>
              <a:buAutoNum type="arabicPeriod"/>
            </a:pPr>
            <a:r>
              <a:rPr lang="en-US" dirty="0" smtClean="0"/>
              <a:t>Update composer from the command line; </a:t>
            </a:r>
            <a:br>
              <a:rPr lang="en-US" dirty="0" smtClean="0"/>
            </a:br>
            <a:r>
              <a:rPr lang="en-US" dirty="0" smtClean="0"/>
              <a:t>be sure you're in the project directory</a:t>
            </a:r>
          </a:p>
          <a:p>
            <a:pPr marL="868680" lvl="1" indent="-457200">
              <a:buFont typeface="+mj-lt"/>
              <a:buAutoNum type="arabicPeriod"/>
            </a:pPr>
            <a:endParaRPr lang="en-US" dirty="0" smtClean="0"/>
          </a:p>
          <a:p>
            <a:pPr marL="868680" lvl="1" indent="-457200">
              <a:buFont typeface="+mj-lt"/>
              <a:buAutoNum type="arabicPeriod"/>
            </a:pPr>
            <a:endParaRPr lang="en-US" dirty="0" smtClean="0"/>
          </a:p>
          <a:p>
            <a:pPr marL="868680" lvl="1" indent="-457200">
              <a:buFont typeface="+mj-lt"/>
              <a:buAutoNum type="arabicPeriod"/>
            </a:pPr>
            <a:r>
              <a:rPr lang="en-US" dirty="0" smtClean="0"/>
              <a:t>IMPORTANT:  If you're using sessions, start </a:t>
            </a:r>
            <a:br>
              <a:rPr lang="en-US" dirty="0" smtClean="0"/>
            </a:br>
            <a:r>
              <a:rPr lang="en-US" dirty="0" smtClean="0"/>
              <a:t>the session </a:t>
            </a:r>
            <a:r>
              <a:rPr lang="en-US" i="1" dirty="0" smtClean="0"/>
              <a:t>after </a:t>
            </a:r>
            <a:r>
              <a:rPr lang="en-US" dirty="0" smtClean="0"/>
              <a:t>the </a:t>
            </a:r>
            <a:r>
              <a:rPr lang="en-US" dirty="0" err="1" smtClean="0"/>
              <a:t>autoload</a:t>
            </a:r>
            <a:r>
              <a:rPr lang="en-US" dirty="0" smtClean="0"/>
              <a:t> in your </a:t>
            </a:r>
            <a:br>
              <a:rPr lang="en-US" dirty="0" smtClean="0"/>
            </a:br>
            <a:r>
              <a:rPr lang="en-US" dirty="0" smtClean="0"/>
              <a:t>controller(</a:t>
            </a:r>
            <a:r>
              <a:rPr lang="en-US" dirty="0" err="1" smtClean="0"/>
              <a:t>index.php</a:t>
            </a:r>
            <a:r>
              <a:rPr lang="en-US" dirty="0" smtClean="0"/>
              <a:t>):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2458192"/>
            <a:ext cx="2133600" cy="2552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71599" y="5867400"/>
            <a:ext cx="4724401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117475" lvl="1"/>
            <a:r>
              <a:rPr lang="en-US" sz="1600" b="1" dirty="0" err="1" smtClean="0">
                <a:latin typeface="Courier New" charset="0"/>
                <a:ea typeface="Courier New" charset="0"/>
                <a:cs typeface="Courier New" charset="0"/>
              </a:rPr>
              <a:t>require_once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('vendor/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autoload.php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');</a:t>
            </a:r>
            <a:endParaRPr lang="en-US" sz="16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117475" lvl="1"/>
            <a:r>
              <a:rPr lang="en-US" sz="1600" b="1" dirty="0" err="1" smtClean="0">
                <a:latin typeface="Courier New" charset="0"/>
                <a:ea typeface="Courier New" charset="0"/>
                <a:cs typeface="Courier New" charset="0"/>
              </a:rPr>
              <a:t>session_start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371601" y="4191000"/>
            <a:ext cx="2590800" cy="3742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1600" b="1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$ </a:t>
            </a:r>
            <a:r>
              <a:rPr lang="en-US" sz="1600" b="1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composer </a:t>
            </a:r>
            <a:r>
              <a:rPr lang="en-US" sz="1600" b="1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update</a:t>
            </a:r>
            <a:endParaRPr lang="en-US" sz="1600" b="1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70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Classes with Fat-Free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33600" y="3200400"/>
            <a:ext cx="4038600" cy="2895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57200" y="1295400"/>
            <a:ext cx="7391400" cy="54864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name": "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tina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/hello",    	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authors": [        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{            </a:t>
            </a: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	"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name": "Tina Ostrander",           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		"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email": "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tostrander@greenriver.edu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"       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	}</a:t>
            </a: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  ],    </a:t>
            </a: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require": {        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	 "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bcosca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fatfree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-core": "dev-master"    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},    </a:t>
            </a: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autoload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": {	</a:t>
            </a:r>
            <a:endParaRPr lang="en-US" sz="20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	"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classmap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": 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["classes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/"]    </a:t>
            </a:r>
            <a:endParaRPr lang="en-US" sz="20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68263" indent="0">
              <a:buNone/>
              <a:tabLst>
                <a:tab pos="442913" algn="l"/>
                <a:tab pos="900113" algn="l"/>
                <a:tab pos="1357313" algn="l"/>
              </a:tabLst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57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13539</TotalTime>
  <Words>1742</Words>
  <Application>Microsoft Macintosh PowerPoint</Application>
  <PresentationFormat>On-screen Show (4:3)</PresentationFormat>
  <Paragraphs>541</Paragraphs>
  <Slides>41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Calibri</vt:lpstr>
      <vt:lpstr>Cambria</vt:lpstr>
      <vt:lpstr>Courier New</vt:lpstr>
      <vt:lpstr>Arial</vt:lpstr>
      <vt:lpstr>Adjacency</vt:lpstr>
      <vt:lpstr>Intro to OOP in PHP</vt:lpstr>
      <vt:lpstr>Defining a Class</vt:lpstr>
      <vt:lpstr>Encapsulation</vt:lpstr>
      <vt:lpstr>A PHP Class</vt:lpstr>
      <vt:lpstr>Creating an Object</vt:lpstr>
      <vt:lpstr>Creating an Object</vt:lpstr>
      <vt:lpstr>Try It</vt:lpstr>
      <vt:lpstr>Using Classes with Fat-Free</vt:lpstr>
      <vt:lpstr>Using Classes with Fat-Free</vt:lpstr>
      <vt:lpstr>Using $this</vt:lpstr>
      <vt:lpstr>More on Constructors</vt:lpstr>
      <vt:lpstr>Default Constructor</vt:lpstr>
      <vt:lpstr>Parameterized Constructor</vt:lpstr>
      <vt:lpstr>Default Values</vt:lpstr>
      <vt:lpstr>Setters and Getters</vt:lpstr>
      <vt:lpstr>PowerPoint Presentation</vt:lpstr>
      <vt:lpstr>Try It</vt:lpstr>
      <vt:lpstr>PEAR Coding Standards</vt:lpstr>
      <vt:lpstr>PHPDoc</vt:lpstr>
      <vt:lpstr>PowerPoint Presentation</vt:lpstr>
      <vt:lpstr>Inheritance</vt:lpstr>
      <vt:lpstr>The Pet Class</vt:lpstr>
      <vt:lpstr>"is-a" Relationship</vt:lpstr>
      <vt:lpstr>The Dog Class</vt:lpstr>
      <vt:lpstr>Instantiate an Object</vt:lpstr>
      <vt:lpstr>Try It</vt:lpstr>
      <vt:lpstr>PowerPoint Presentation</vt:lpstr>
      <vt:lpstr>PowerPoint Presentation</vt:lpstr>
      <vt:lpstr>Inheriting Constructors</vt:lpstr>
      <vt:lpstr>Creating a Subclass Constructor</vt:lpstr>
      <vt:lpstr>PowerPoint Presentation</vt:lpstr>
      <vt:lpstr>Overriding</vt:lpstr>
      <vt:lpstr>Method Overriding</vt:lpstr>
      <vt:lpstr>Method Overriding</vt:lpstr>
      <vt:lpstr>PowerPoint Presentation</vt:lpstr>
      <vt:lpstr>Try It</vt:lpstr>
      <vt:lpstr>Try It</vt:lpstr>
      <vt:lpstr>Access Modifiers</vt:lpstr>
      <vt:lpstr>Indicating Visibility in UML</vt:lpstr>
      <vt:lpstr>Static Class Variables</vt:lpstr>
      <vt:lpstr>PowerPoint Presentation</vt:lpstr>
    </vt:vector>
  </TitlesOfParts>
  <Company>Toshiba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Ostrander, Tina</dc:creator>
  <cp:lastModifiedBy>Tina Ostrander</cp:lastModifiedBy>
  <cp:revision>98</cp:revision>
  <cp:lastPrinted>2017-04-14T18:39:08Z</cp:lastPrinted>
  <dcterms:created xsi:type="dcterms:W3CDTF">2012-01-05T20:02:10Z</dcterms:created>
  <dcterms:modified xsi:type="dcterms:W3CDTF">2018-01-30T20:41:36Z</dcterms:modified>
</cp:coreProperties>
</file>